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46"/>
  </p:notesMasterIdLst>
  <p:sldIdLst>
    <p:sldId id="256" r:id="rId2"/>
    <p:sldId id="290" r:id="rId3"/>
    <p:sldId id="29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67" r:id="rId36"/>
    <p:sldId id="268" r:id="rId37"/>
    <p:sldId id="292" r:id="rId38"/>
    <p:sldId id="293" r:id="rId39"/>
    <p:sldId id="294" r:id="rId40"/>
    <p:sldId id="295" r:id="rId41"/>
    <p:sldId id="296" r:id="rId42"/>
    <p:sldId id="298" r:id="rId43"/>
    <p:sldId id="297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B756CB-05D0-4EF8-9E32-B449842C5BAB}">
          <p14:sldIdLst>
            <p14:sldId id="256"/>
            <p14:sldId id="290"/>
            <p14:sldId id="291"/>
          </p14:sldIdLst>
        </p14:section>
        <p14:section name="Untitled Section" id="{A5FDD3C8-2B4E-40F7-B429-D75D0B172590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9"/>
            <p14:sldId id="270"/>
            <p14:sldId id="272"/>
            <p14:sldId id="271"/>
            <p14:sldId id="273"/>
            <p14:sldId id="274"/>
            <p14:sldId id="275"/>
            <p14:sldId id="276"/>
            <p14:sldId id="278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67"/>
            <p14:sldId id="268"/>
            <p14:sldId id="292"/>
            <p14:sldId id="293"/>
            <p14:sldId id="294"/>
            <p14:sldId id="295"/>
            <p14:sldId id="296"/>
            <p14:sldId id="298"/>
            <p14:sldId id="297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E02"/>
    <a:srgbClr val="FD920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 snapToGrid="0">
      <p:cViewPr>
        <p:scale>
          <a:sx n="77" d="100"/>
          <a:sy n="77" d="100"/>
        </p:scale>
        <p:origin x="48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3BBE4-69B4-4B47-8006-BC988564FAA6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EEF06-744B-4529-BE89-A5BFA24AB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7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EEF06-744B-4529-BE89-A5BFA24ABD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3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EEF06-744B-4529-BE89-A5BFA24ABD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8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C237-7CEE-C3E6-672D-F71B01993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28993-CC50-A55A-FEF2-235C40BBF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EE5DF-30E1-3C15-18D9-99B64E10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7EA83-1D9A-8E60-1AE9-713E61C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679C-AF33-0B92-1D1D-AF129DA8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05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AE90-0343-1313-59E2-1B50EED7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C015B-30B2-0BDA-1291-E0E4DFBEC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7166F-40CD-05C3-87E5-A6D68ED2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B005E-AA78-45DC-B195-06CCACB79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117AE-80EE-0ECF-9998-3F72ACA4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82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BC336-4F7B-B852-9E41-984B8CFB1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26BD7-2A1B-F22E-DBD4-0AA9EA885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B42A-56EC-F294-F5B4-ED74B4B3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E26CB-F5F1-DDDB-713E-06B2A372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DA6D5-E83B-D9D2-966D-0C6C9D6C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2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1090-D717-CB94-F37A-40795EBB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34653-C50C-50B1-D55B-38F65C80A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B2224-99A3-A42F-C0F4-DC2179748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DFA2-C24D-11BB-C812-D1DCF5C2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03D74-D12B-C68D-AA6F-161CF7BC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8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B631-190E-2841-C463-DE0C350CC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D0A1F-4A8D-ECA6-ABC8-E61D12C10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7067D-BA6C-8F24-DF6B-CC6FA512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8535C-722E-32ED-9F7D-C5EA107B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78417-C777-6681-69E1-B69258643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93E2-8212-7E71-C8CB-FC7C8837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DF55-E4BE-BE81-370C-31FAB8E5C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C44E3-FE68-C3AC-9EE3-8E8014A97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C5D4D-5010-B04E-8673-FC7D3F65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1E22C-D723-DE7E-B996-106F1ED2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0DB06-B995-3936-1EB1-C547C0A7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1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9906-B6A6-C081-8D7B-2D4B62BD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843C3-1243-09AF-8B11-C8B67F59C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8D459-15BC-2A94-D2EC-DAC9D1578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3CBE8-65F2-8997-30DC-C41BAE068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4B916-1955-2F60-8D5B-F202E16C8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F8F85-CE73-7879-7A54-C838CADA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3F3A5F-9FB1-7B45-6C25-5A85C057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F10-F89A-4617-8799-EB53F7D1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5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3FF9-1414-E5D0-21E7-CB77B57A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03CF04-C738-1D3E-5CC9-618EAACD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DDDE4-2C00-8CE3-5763-17B0B4FD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12C71-A3B8-B646-F98E-1D759506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36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F6388-6602-9B8E-CA50-5DD2BAAF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4E9FD-3784-ACFC-74C5-6EDFA332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BE8C4-4C28-EDB3-F10F-ABFC2C02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4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44D3-18DA-F757-9DD0-A1EE7DAC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D84A-7CD3-9829-776E-F37276F33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14896-F0F5-2A28-C8F5-FA2AFC82A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A909D-3F3D-BBAE-FC37-4C516D2A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B5A16-7F6F-4B80-F4C9-79894130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36512-4633-B3FE-B583-E84CA1B9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1100-3C3B-431F-734A-566C55D7E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02658-4B0C-40FD-2FB4-6B5535BAB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0F10E-9A9B-6780-E217-20BFC339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8D106-454E-75A6-925B-CC631F6C4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D7273-91E5-4B6B-017C-0E2C2F61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21493-6316-2FD2-901C-F1E6B4D3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8DA0C5-C464-8124-1417-BB639AEF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9521A-997A-BD13-0142-146C2F5DA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105DF-8E88-FD56-3994-2EFFA39D88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EC64C-58CB-40CB-A795-F990BD32D448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51379-A24B-9031-48B2-CEABEBE50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8F09-9289-4505-4F7C-E7DC66085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FBA12-B288-4293-904F-F778CBD08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BR iiwa | KUKA AG">
            <a:extLst>
              <a:ext uri="{FF2B5EF4-FFF2-40B4-BE49-F238E27FC236}">
                <a16:creationId xmlns:a16="http://schemas.microsoft.com/office/drawing/2014/main" id="{F8242B99-1E37-237B-CE62-1D7BD5ECE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8"/>
            <a:ext cx="12192000" cy="68594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10545-88CE-0515-AEE2-ECA76BB0C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" y="1716296"/>
            <a:ext cx="11988799" cy="3423949"/>
          </a:xfrm>
          <a:ln w="76200">
            <a:solidFill>
              <a:srgbClr val="000000"/>
            </a:solidFill>
          </a:ln>
        </p:spPr>
        <p:txBody>
          <a:bodyPr>
            <a:no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Arial" panose="020B0604020202020204" pitchFamily="34" charset="0"/>
              </a:rPr>
              <a:t>Modélisation et commande d’un bras manipulateur redondant avec sept degrés de liberté </a:t>
            </a:r>
            <a:b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ppio One" panose="02010603030000020804" pitchFamily="2" charset="0"/>
                <a:ea typeface="Calibri" panose="020F0502020204030204" pitchFamily="34" charset="0"/>
                <a:cs typeface="Arial" panose="020B0604020202020204" pitchFamily="34" charset="0"/>
              </a:rPr>
              <a:t>« IIWA 14 »</a:t>
            </a:r>
            <a:endParaRPr 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ppio One" panose="020106030300000208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553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5AF74F-7B94-82CA-9F27-3FC280D4CE77}"/>
                  </a:ext>
                </a:extLst>
              </p:cNvPr>
              <p:cNvSpPr txBox="1"/>
              <p:nvPr/>
            </p:nvSpPr>
            <p:spPr>
              <a:xfrm>
                <a:off x="162926" y="526549"/>
                <a:ext cx="11866147" cy="6163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L’énergie cinétique: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𝑲</m:t>
                      </m:r>
                      <m:r>
                        <a:rPr lang="fr-F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𝟕</m:t>
                          </m:r>
                        </m:sup>
                        <m:e>
                          <m:sSub>
                            <m:sSubPr>
                              <m:ctrlP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4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fr-FR" sz="44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L’énergie potentiel</a:t>
                </a:r>
                <a:r>
                  <a:rPr lang="fr-FR" sz="4400" b="1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𝑼</m:t>
                      </m:r>
                      <m:r>
                        <a:rPr lang="fr-FR" sz="4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𝟕</m:t>
                          </m:r>
                        </m:sup>
                        <m:e>
                          <m:sSub>
                            <m:sSubPr>
                              <m:ctrlP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fr-FR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𝒈</m:t>
                          </m:r>
                          <m:sSub>
                            <m:sSubPr>
                              <m:ctrlP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fr-FR" sz="4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5AF74F-7B94-82CA-9F27-3FC280D4C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6" y="526549"/>
                <a:ext cx="11866147" cy="6163226"/>
              </a:xfrm>
              <a:prstGeom prst="rect">
                <a:avLst/>
              </a:prstGeom>
              <a:blipFill>
                <a:blip r:embed="rId2"/>
                <a:stretch>
                  <a:fillRect l="-2107" t="-1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877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03C487-BE79-E25B-B1EB-AE05BF2DCADD}"/>
                  </a:ext>
                </a:extLst>
              </p:cNvPr>
              <p:cNvSpPr txBox="1"/>
              <p:nvPr/>
            </p:nvSpPr>
            <p:spPr>
              <a:xfrm>
                <a:off x="123092" y="267717"/>
                <a:ext cx="11945815" cy="6322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fr-FR" sz="4400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EULER-LAGRANGE</a:t>
                </a:r>
                <a:r>
                  <a:rPr lang="fr-FR" sz="4400" b="1" i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4400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𝑳</m:t>
                      </m:r>
                      <m:r>
                        <a:rPr lang="fr-FR" sz="44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fr-FR" sz="44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𝑲</m:t>
                      </m:r>
                      <m:r>
                        <a:rPr lang="fr-FR" sz="44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fr-FR" sz="44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𝑼</m:t>
                      </m:r>
                    </m:oMath>
                  </m:oMathPara>
                </a14:m>
                <a:endParaRPr lang="en-US" sz="44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fr-FR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𝝏</m:t>
                          </m:r>
                          <m:r>
                            <a:rPr lang="fr-FR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𝑳</m:t>
                          </m:r>
                        </m:num>
                        <m:den>
                          <m:r>
                            <a:rPr lang="fr-FR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4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fr-FR" sz="4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sz="4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 </m:t>
                      </m:r>
                      <m:f>
                        <m:fPr>
                          <m:ctrlPr>
                            <a:rPr lang="en-US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fr-FR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𝒅</m:t>
                          </m:r>
                        </m:num>
                        <m:den>
                          <m:r>
                            <a:rPr lang="fr-FR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𝒅𝒕</m:t>
                          </m:r>
                        </m:den>
                      </m:f>
                      <m:d>
                        <m:dPr>
                          <m:ctrlPr>
                            <a:rPr lang="en-US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fr-FR" sz="4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𝝏</m:t>
                              </m:r>
                              <m:r>
                                <a:rPr lang="fr-FR" sz="4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fr-FR" sz="4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𝝏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4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4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44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fr-FR" sz="44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</m:e>
                      </m:d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sz="44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spcAft>
                    <a:spcPts val="800"/>
                  </a:spcAft>
                </a:pPr>
                <a:endParaRPr lang="en-US" sz="44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en-US" sz="4400" b="1" dirty="0">
                    <a:ea typeface="Calibri" panose="020F0502020204030204" pitchFamily="34" charset="0"/>
                    <a:cs typeface="Arial" panose="020B0604020202020204" pitchFamily="34" charset="0"/>
                  </a:rPr>
                  <a:t>LE MODELE DYNAMIQUE DIRECT :</a:t>
                </a:r>
                <a:endParaRPr lang="en-US" sz="4400" b="1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20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sz="44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fr-FR" sz="44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</m:acc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fr-FR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p>
                          <m:r>
                            <a:rPr lang="fr-FR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fr-FR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fr-FR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</m:d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∗(</m:t>
                      </m:r>
                      <m:r>
                        <a:rPr lang="fr-FR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𝝉</m:t>
                      </m:r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𝑪</m:t>
                      </m:r>
                      <m:d>
                        <m:dPr>
                          <m:ctrlPr>
                            <a:rPr lang="en-US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fr-FR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  <m:r>
                            <a:rPr lang="fr-FR" sz="4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4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fr-FR" sz="4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44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</m:acc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𝒈</m:t>
                      </m:r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𝒒</m:t>
                      </m:r>
                      <m:r>
                        <a:rPr lang="fr-FR" sz="4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))</m:t>
                      </m:r>
                    </m:oMath>
                  </m:oMathPara>
                </a14:m>
                <a:endParaRPr lang="en-US" sz="4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03C487-BE79-E25B-B1EB-AE05BF2DC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92" y="267717"/>
                <a:ext cx="11945815" cy="6322565"/>
              </a:xfrm>
              <a:prstGeom prst="rect">
                <a:avLst/>
              </a:prstGeom>
              <a:blipFill>
                <a:blip r:embed="rId2"/>
                <a:stretch>
                  <a:fillRect l="-2041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747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996251-2CD2-AADF-E49A-7264964F10AE}"/>
                  </a:ext>
                </a:extLst>
              </p:cNvPr>
              <p:cNvSpPr txBox="1"/>
              <p:nvPr/>
            </p:nvSpPr>
            <p:spPr>
              <a:xfrm>
                <a:off x="162926" y="573442"/>
                <a:ext cx="11866147" cy="5552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54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 </a:t>
                </a:r>
                <a:r>
                  <a:rPr lang="fr-FR" sz="54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Modèle Dynamique Inverse (MDI)</a:t>
                </a:r>
              </a:p>
              <a:p>
                <a:pPr marL="228600">
                  <a:spcAft>
                    <a:spcPts val="800"/>
                  </a:spcAft>
                </a:pPr>
                <a:r>
                  <a:rPr lang="fr-FR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4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Le modèle dynamique inverse calcule les couples nécessaires à appliquer au niveau des articulations du robot en fonction des positions, vitesses et accélérations articulaires. </a:t>
                </a:r>
              </a:p>
              <a:p>
                <a:pPr marL="228600">
                  <a:spcAft>
                    <a:spcPts val="800"/>
                  </a:spcAft>
                </a:pPr>
                <a:endParaRPr lang="en-US" sz="4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6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𝑴</m:t>
                      </m:r>
                      <m:d>
                        <m:dPr>
                          <m:ctrlPr>
                            <a:rPr lang="en-US" sz="6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6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fr-FR" sz="6000" b="1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fr-FR" sz="6000" b="1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</m:acc>
                      <m:r>
                        <a:rPr lang="fr-FR" sz="6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fr-FR" sz="6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𝑪</m:t>
                      </m:r>
                      <m:d>
                        <m:dPr>
                          <m:ctrlPr>
                            <a:rPr lang="en-US" sz="60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6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  <m:r>
                            <a:rPr lang="fr-FR" sz="6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60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6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sz="6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60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</m:acc>
                      <m:r>
                        <a:rPr lang="fr-FR" sz="6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fr-FR" sz="6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𝒈</m:t>
                      </m:r>
                      <m:r>
                        <a:rPr lang="fr-FR" sz="6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fr-FR" sz="6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𝒒</m:t>
                      </m:r>
                      <m:r>
                        <a:rPr lang="fr-FR" sz="6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)=</m:t>
                      </m:r>
                      <m:r>
                        <a:rPr lang="fr-FR" sz="6000" b="1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𝝉</m:t>
                      </m:r>
                    </m:oMath>
                  </m:oMathPara>
                </a14:m>
                <a:endParaRPr lang="fr-FR" sz="6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996251-2CD2-AADF-E49A-7264964F1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6" y="573442"/>
                <a:ext cx="11866147" cy="5552097"/>
              </a:xfrm>
              <a:prstGeom prst="rect">
                <a:avLst/>
              </a:prstGeom>
              <a:blipFill>
                <a:blip r:embed="rId2"/>
                <a:stretch>
                  <a:fillRect l="-154" t="-3074" r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99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705204-015D-E9D7-03DC-17BDF0369DFB}"/>
              </a:ext>
            </a:extLst>
          </p:cNvPr>
          <p:cNvSpPr txBox="1"/>
          <p:nvPr/>
        </p:nvSpPr>
        <p:spPr>
          <a:xfrm>
            <a:off x="161730" y="210026"/>
            <a:ext cx="118661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en-US" sz="4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fr-FR" sz="4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Validation du modèle dynamique direct (</a:t>
            </a:r>
            <a:r>
              <a:rPr lang="fr-FR" sz="44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SimScape</a:t>
            </a:r>
            <a:r>
              <a:rPr lang="fr-FR" sz="4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CAO) par le modèle dynamique inverse :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D6D744-36ED-7611-54D2-D94CC1673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  <a14:imgEffect>
                      <a14:brightnessContrast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33" y="2333684"/>
            <a:ext cx="9748044" cy="430600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4F31C-774B-F2B7-10EE-33A6A0898F54}"/>
              </a:ext>
            </a:extLst>
          </p:cNvPr>
          <p:cNvSpPr txBox="1"/>
          <p:nvPr/>
        </p:nvSpPr>
        <p:spPr>
          <a:xfrm>
            <a:off x="0" y="3647154"/>
            <a:ext cx="25113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105" marR="180340" algn="ctr"/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</a:t>
            </a:r>
            <a:r>
              <a:rPr lang="fr-FR" sz="1800" b="1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spc="-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2-1</a:t>
            </a:r>
            <a:r>
              <a:rPr lang="fr-FR" sz="1800" b="1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(à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gauche)</a:t>
            </a:r>
            <a:r>
              <a:rPr lang="fr-FR" sz="1800" spc="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Signaux</a:t>
            </a:r>
            <a:r>
              <a:rPr lang="fr-FR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</a:t>
            </a:r>
            <a:r>
              <a:rPr lang="fr-FR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sortie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modèle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SimScape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-CAO)</a:t>
            </a:r>
            <a:r>
              <a:rPr lang="fr-FR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fr-FR" sz="18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(à</a:t>
            </a:r>
            <a:r>
              <a:rPr lang="fr-FR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droite)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ignaux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d’entrée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8105" marR="180340" algn="ctr"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3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7F02FF-A4D5-B73C-7997-D77505C37BFB}"/>
              </a:ext>
            </a:extLst>
          </p:cNvPr>
          <p:cNvSpPr txBox="1"/>
          <p:nvPr/>
        </p:nvSpPr>
        <p:spPr>
          <a:xfrm>
            <a:off x="236280" y="2459504"/>
            <a:ext cx="117194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0" b="1" dirty="0">
                <a:solidFill>
                  <a:srgbClr val="F1960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Commande du robot KUKA LBR IIWA 14</a:t>
            </a:r>
          </a:p>
        </p:txBody>
      </p:sp>
    </p:spTree>
    <p:extLst>
      <p:ext uri="{BB962C8B-B14F-4D97-AF65-F5344CB8AC3E}">
        <p14:creationId xmlns:p14="http://schemas.microsoft.com/office/powerpoint/2010/main" val="345051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7B4F7D-FB34-C14C-BAB8-6BB4BDFE34EE}"/>
              </a:ext>
            </a:extLst>
          </p:cNvPr>
          <p:cNvSpPr txBox="1"/>
          <p:nvPr/>
        </p:nvSpPr>
        <p:spPr>
          <a:xfrm>
            <a:off x="138895" y="138895"/>
            <a:ext cx="11968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1) </a:t>
            </a:r>
            <a:r>
              <a:rPr lang="fr-FR" sz="4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Commande PID (décentralisée</a:t>
            </a:r>
            <a:r>
              <a:rPr lang="fr-FR" sz="4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sz="40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1">
            <a:extLst>
              <a:ext uri="{FF2B5EF4-FFF2-40B4-BE49-F238E27FC236}">
                <a16:creationId xmlns:a16="http://schemas.microsoft.com/office/drawing/2014/main" id="{9C2B1D61-401B-3923-99CF-2FCB5F026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4" t="12912" r="16396" b="12268"/>
          <a:stretch/>
        </p:blipFill>
        <p:spPr bwMode="auto">
          <a:xfrm>
            <a:off x="920185" y="1469985"/>
            <a:ext cx="10405641" cy="36113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87461-A433-0DE2-69C5-60F772A5C7A9}"/>
              </a:ext>
            </a:extLst>
          </p:cNvPr>
          <p:cNvSpPr txBox="1"/>
          <p:nvPr/>
        </p:nvSpPr>
        <p:spPr>
          <a:xfrm>
            <a:off x="1016241" y="4766169"/>
            <a:ext cx="10159518" cy="83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 : </a:t>
            </a:r>
            <a:r>
              <a:rPr lang="fr-F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schéma synoptique de la commande PID (décentralisée).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0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1BE245-B9B3-12AF-3D1E-1595050405C3}"/>
                  </a:ext>
                </a:extLst>
              </p:cNvPr>
              <p:cNvSpPr txBox="1"/>
              <p:nvPr/>
            </p:nvSpPr>
            <p:spPr>
              <a:xfrm>
                <a:off x="150790" y="195903"/>
                <a:ext cx="11890420" cy="6586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    La loi de commande :  </a:t>
                </a:r>
                <a:r>
                  <a:rPr lang="fr-FR" sz="3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𝜞</m:t>
                      </m:r>
                      <m:r>
                        <a:rPr lang="fr-FR" sz="36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𝑲</m:t>
                          </m:r>
                        </m:e>
                        <m:sub>
                          <m:r>
                            <a:rPr lang="fr-FR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fr-FR" sz="36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fr-FR" sz="36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𝒅</m:t>
                              </m:r>
                            </m:sup>
                          </m:sSup>
                          <m:r>
                            <a:rPr lang="fr-FR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fr-FR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</m:d>
                      <m:r>
                        <a:rPr lang="fr-FR" sz="36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𝑲</m:t>
                          </m:r>
                        </m:e>
                        <m:sub>
                          <m:r>
                            <a:rPr lang="fr-FR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𝒅</m:t>
                          </m:r>
                        </m:sub>
                      </m:sSub>
                      <m:r>
                        <a:rPr lang="fr-FR" sz="36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en-US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36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fr-FR" sz="36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fr-FR" sz="36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𝒅</m:t>
                              </m:r>
                            </m:sup>
                          </m:sSup>
                        </m:e>
                      </m:acc>
                      <m:r>
                        <a:rPr lang="fr-FR" sz="36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fr-FR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</m:acc>
                      <m:r>
                        <a:rPr lang="fr-FR" sz="36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)+</m:t>
                      </m:r>
                      <m:sSub>
                        <m:sSubPr>
                          <m:ctrlPr>
                            <a:rPr lang="en-US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𝑲</m:t>
                          </m:r>
                        </m:e>
                        <m:sub>
                          <m:r>
                            <a:rPr lang="fr-FR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𝑰</m:t>
                          </m:r>
                        </m:sub>
                      </m:sSub>
                      <m:r>
                        <a:rPr lang="fr-FR" sz="36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∫</m:t>
                      </m:r>
                      <m:d>
                        <m:dPr>
                          <m:ctrlPr>
                            <a:rPr lang="en-US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fr-FR" sz="36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fr-FR" sz="36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𝒅</m:t>
                              </m:r>
                            </m:sup>
                          </m:sSup>
                          <m:r>
                            <a:rPr lang="fr-FR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fr-FR" sz="36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</m:d>
                      <m:r>
                        <a:rPr lang="fr-FR" sz="36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𝒅</m:t>
                      </m:r>
                      <m:r>
                        <a:rPr lang="fr-FR" sz="36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𝝉</m:t>
                      </m:r>
                    </m:oMath>
                  </m:oMathPara>
                </a14:m>
                <a:endParaRPr lang="en-US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fr-FR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3200" dirty="0"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L</a:t>
                </a: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 modèle de l’articulation j :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4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𝜞</m:t>
                        </m:r>
                      </m:e>
                      <m:sub>
                        <m:r>
                          <a:rPr lang="fr-FR" sz="4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𝒋</m:t>
                        </m:r>
                      </m:sub>
                    </m:sSub>
                    <m:r>
                      <a:rPr lang="fr-FR" sz="4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4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4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fr-FR" sz="4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𝒋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4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4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4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  <m:r>
                      <a:rPr lang="fr-FR" sz="4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4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4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n-US" sz="4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4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fr-FR" sz="4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𝒋</m:t>
                            </m:r>
                          </m:sub>
                        </m:sSub>
                      </m:sub>
                    </m:sSub>
                    <m:acc>
                      <m:accPr>
                        <m:chr m:val="̇"/>
                        <m:ctrlPr>
                          <a:rPr lang="en-US" sz="4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4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fr-FR" sz="4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  <m:r>
                      <a:rPr lang="fr-FR" sz="4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4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4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𝜸</m:t>
                        </m:r>
                      </m:e>
                      <m:sub>
                        <m:r>
                          <a:rPr lang="fr-FR" sz="4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𝒋</m:t>
                        </m:r>
                      </m:sub>
                    </m:sSub>
                  </m:oMath>
                </a14:m>
                <a:endParaRPr lang="fr-FR" sz="4000" b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Le choix typique :	 </a:t>
                </a:r>
                <a14:m>
                  <m:oMath xmlns:m="http://schemas.openxmlformats.org/officeDocument/2006/math"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𝚫</m:t>
                    </m:r>
                    <m:d>
                      <m:d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</m:d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𝒋</m:t>
                        </m:r>
                      </m:sub>
                    </m:sSub>
                    <m:sSup>
                      <m:sSup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𝒔</m:t>
                        </m:r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fr-FR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𝒋</m:t>
                            </m:r>
                          </m:sub>
                        </m:s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fr-FR" sz="32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Avec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𝝎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𝒋</m:t>
                        </m:r>
                      </m:sub>
                    </m:sSub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3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On en déduit les gains 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𝒑𝒋</m:t>
                                </m:r>
                              </m:sub>
                            </m:sSub>
                            <m:r>
                              <a:rPr lang="fr-FR" sz="3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r>
                              <a:rPr lang="fr-FR" sz="3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𝟑</m:t>
                            </m:r>
                            <m:sSub>
                              <m:sSubPr>
                                <m:ctrlPr>
                                  <a:rPr lang="en-US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𝒋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fr-FR" sz="3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²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ⅆ</m:t>
                                </m:r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fr-FR" sz="3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𝑭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3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fr-FR" sz="3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𝒋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fr-FR" sz="3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r>
                              <a:rPr lang="fr-FR" sz="3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𝟑</m:t>
                            </m:r>
                            <m:sSub>
                              <m:sSubPr>
                                <m:ctrlPr>
                                  <a:rPr lang="en-US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b="1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𝒋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𝑰𝒋</m:t>
                                </m:r>
                              </m:sub>
                            </m:sSub>
                            <m:r>
                              <a:rPr lang="fr-FR" sz="3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1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fr-FR" sz="3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fr-FR" sz="3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fr-FR" sz="3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𝟑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            Dans notre cas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𝑭</m:t>
                        </m:r>
                      </m:e>
                      <m:sub>
                        <m:sSub>
                          <m:sSubPr>
                            <m:ctrlPr>
                              <a:rPr lang="en-US" sz="2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fr-FR" sz="2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fr-FR" sz="2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𝒋</m:t>
                            </m:r>
                          </m:sub>
                        </m:sSub>
                      </m:sub>
                    </m:sSub>
                    <m:r>
                      <a:rPr lang="fr-FR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𝟎</m:t>
                    </m:r>
                  </m:oMath>
                </a14:m>
                <a:endParaRPr lang="en-US" sz="2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1BE245-B9B3-12AF-3D1E-159505040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90" y="195903"/>
                <a:ext cx="11890420" cy="6586290"/>
              </a:xfrm>
              <a:prstGeom prst="rect">
                <a:avLst/>
              </a:prstGeom>
              <a:blipFill>
                <a:blip r:embed="rId2"/>
                <a:stretch>
                  <a:fillRect b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66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2">
            <a:extLst>
              <a:ext uri="{FF2B5EF4-FFF2-40B4-BE49-F238E27FC236}">
                <a16:creationId xmlns:a16="http://schemas.microsoft.com/office/drawing/2014/main" id="{06FA49CE-476F-0778-59D8-90918974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" t="506" r="2772" b="3798"/>
          <a:stretch/>
        </p:blipFill>
        <p:spPr bwMode="auto">
          <a:xfrm>
            <a:off x="429296" y="561029"/>
            <a:ext cx="11333408" cy="48682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5F3DD-20BA-A6D6-C087-0658802DAE1E}"/>
              </a:ext>
            </a:extLst>
          </p:cNvPr>
          <p:cNvSpPr txBox="1"/>
          <p:nvPr/>
        </p:nvSpPr>
        <p:spPr>
          <a:xfrm>
            <a:off x="0" y="5429243"/>
            <a:ext cx="12233319" cy="939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fr-FR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 3-2 :</a:t>
            </a:r>
            <a:r>
              <a:rPr lang="fr-FR" sz="3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Schéma Simulink de la commande PID (décentralisée).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396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8FED6-09F3-CB2D-B653-5848C2214A5F}"/>
              </a:ext>
            </a:extLst>
          </p:cNvPr>
          <p:cNvSpPr txBox="1"/>
          <p:nvPr/>
        </p:nvSpPr>
        <p:spPr>
          <a:xfrm>
            <a:off x="128787" y="128789"/>
            <a:ext cx="11887201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36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de la commande sur le robot</a:t>
            </a:r>
            <a:endParaRPr lang="en-US" sz="36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22027-C757-473E-6D5E-2847E3A4C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35" y="956162"/>
            <a:ext cx="10754504" cy="53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F87FA-0D73-781C-D987-ADAED438E385}"/>
              </a:ext>
            </a:extLst>
          </p:cNvPr>
          <p:cNvSpPr txBox="1"/>
          <p:nvPr/>
        </p:nvSpPr>
        <p:spPr>
          <a:xfrm>
            <a:off x="889715" y="6258151"/>
            <a:ext cx="1041257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3-1 :</a:t>
            </a:r>
            <a:r>
              <a:rPr lang="fr-F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Signaux des positions articulaires mesurées et désirées après l’application de la commande PID.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60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2F24E-6820-C645-8E63-06EEA49FA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13" y="442257"/>
            <a:ext cx="11660969" cy="57697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DB915-C05C-8BC7-BA18-A592B963A690}"/>
              </a:ext>
            </a:extLst>
          </p:cNvPr>
          <p:cNvSpPr txBox="1"/>
          <p:nvPr/>
        </p:nvSpPr>
        <p:spPr>
          <a:xfrm>
            <a:off x="67342" y="6212225"/>
            <a:ext cx="1205730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3-4 :</a:t>
            </a: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Signaux des vitesses articulaires mesurées et désirées après l’application de la commande PID.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18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773936-AE10-EAB7-49D2-A1626FCA6068}"/>
              </a:ext>
            </a:extLst>
          </p:cNvPr>
          <p:cNvSpPr txBox="1"/>
          <p:nvPr/>
        </p:nvSpPr>
        <p:spPr>
          <a:xfrm>
            <a:off x="254356" y="180995"/>
            <a:ext cx="11838905" cy="6205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6600" b="1" dirty="0">
                <a:solidFill>
                  <a:srgbClr val="FD9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</a:t>
            </a:r>
            <a:endParaRPr lang="en-US" sz="3200" b="1" dirty="0">
              <a:solidFill>
                <a:srgbClr val="FD920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robotique est une activité multidisciplinaire visant l'étude, la conception et la construction de robots</a:t>
            </a:r>
            <a:r>
              <a:rPr lang="fr-FR" sz="3200" spc="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 plus simplement de machines automatiques. Sa pratique réunie des savoir-faire techniques et des</a:t>
            </a:r>
            <a:r>
              <a:rPr lang="fr-FR" sz="3200" spc="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connaissances de plusieurs domaines scientifique.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 existe plusieurs types de robots parmi lesquels on trouve les bras manipulateurs. 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07000"/>
              </a:lnSpc>
            </a:pP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Notre projet portera sur le robot manipulateur LBR IIWA. 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143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533BF6-3D71-2A03-6978-B958A1984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8" y="154546"/>
            <a:ext cx="11973313" cy="59242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CBE74-2FBF-E451-DACF-215632D6F6C0}"/>
              </a:ext>
            </a:extLst>
          </p:cNvPr>
          <p:cNvSpPr txBox="1"/>
          <p:nvPr/>
        </p:nvSpPr>
        <p:spPr>
          <a:xfrm>
            <a:off x="125068" y="6078828"/>
            <a:ext cx="11941863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3-5 :</a:t>
            </a:r>
            <a:r>
              <a:rPr lang="fr-F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Signaux des accélérations articulaires mesurées et désirées après l’application de la commande PID.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7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35A9B-B0DC-C632-F271-32C3A1578A47}"/>
              </a:ext>
            </a:extLst>
          </p:cNvPr>
          <p:cNvSpPr txBox="1"/>
          <p:nvPr/>
        </p:nvSpPr>
        <p:spPr>
          <a:xfrm>
            <a:off x="138895" y="138895"/>
            <a:ext cx="11968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4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fr-FR" sz="4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Commande CTC (à couple calculé</a:t>
            </a:r>
            <a:r>
              <a:rPr lang="fr-FR" sz="40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fr-FR" sz="40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2">
            <a:extLst>
              <a:ext uri="{FF2B5EF4-FFF2-40B4-BE49-F238E27FC236}">
                <a16:creationId xmlns:a16="http://schemas.microsoft.com/office/drawing/2014/main" id="{14B5F302-AEBD-D522-FA98-3009E94F0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" y="951492"/>
            <a:ext cx="11578107" cy="514291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C0687C-2971-96A1-A5DD-A03E9C4F17BB}"/>
              </a:ext>
            </a:extLst>
          </p:cNvPr>
          <p:cNvSpPr txBox="1"/>
          <p:nvPr/>
        </p:nvSpPr>
        <p:spPr>
          <a:xfrm>
            <a:off x="138894" y="5735257"/>
            <a:ext cx="11968223" cy="833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 : </a:t>
            </a:r>
            <a:r>
              <a:rPr lang="fr-F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Schéma synoptique de la commande à couple calculé de type PD.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813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BF2538-8DEF-A016-4CA5-5C194563EC6B}"/>
                  </a:ext>
                </a:extLst>
              </p:cNvPr>
              <p:cNvSpPr txBox="1"/>
              <p:nvPr/>
            </p:nvSpPr>
            <p:spPr>
              <a:xfrm>
                <a:off x="180304" y="141667"/>
                <a:ext cx="11887200" cy="648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Pour un choix de couple de la forme : </a:t>
                </a:r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𝝉</m:t>
                      </m:r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𝒖</m:t>
                      </m:r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𝑪</m:t>
                      </m:r>
                      <m:d>
                        <m:dPr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fr-FR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𝒒</m:t>
                          </m:r>
                        </m:e>
                      </m:acc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𝒒</m:t>
                          </m:r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 </m:t>
                      </m:r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On aboutit au résultat suivant :</a:t>
                </a:r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d>
                        <m:dPr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en-US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fr-FR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</m:d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sz="3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Soit </a:t>
                </a: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	</a:t>
                </a:r>
                <a14:m>
                  <m:oMath xmlns:m="http://schemas.openxmlformats.org/officeDocument/2006/math"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𝒖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= </m:t>
                    </m:r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fr-FR" sz="3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𝒅</m:t>
                        </m:r>
                      </m:sub>
                    </m:sSub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𝒅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𝒆</m:t>
                        </m:r>
                      </m:e>
                    </m:acc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− </m:t>
                    </m:r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𝒆</m:t>
                    </m:r>
                  </m:oMath>
                </a14:m>
                <a:endParaRPr lang="en-US" sz="3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la dynamique de l’erreur en boucle fermée :</a:t>
                </a:r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  <m:d>
                        <m:dPr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fr-FR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𝒆</m:t>
                      </m:r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 </m:t>
                      </m:r>
                      <m:r>
                        <a:rPr lang="fr-FR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sz="3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Les matrice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fr-FR" sz="32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3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fr-FR" sz="32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s’écrivent alors de la manière suivante : </a:t>
                </a:r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𝒅𝒊𝒂𝒈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𝒅𝒋</m:t>
                        </m:r>
                      </m:sub>
                    </m:sSub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32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  </a:t>
                </a: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et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       </m:t>
                        </m:r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fr-FR" sz="32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𝒅𝒊𝒂𝒈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𝒑𝒋</m:t>
                        </m:r>
                      </m:sub>
                    </m:sSub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Tel que 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𝒅𝒋</m:t>
                        </m:r>
                      </m:sub>
                    </m:sSub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fr-FR" sz="32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𝝃</m:t>
                        </m:r>
                      </m:e>
                      <m:sub>
                        <m:r>
                          <a:rPr lang="fr-FR" sz="32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𝒋</m:t>
                        </m:r>
                      </m:sub>
                    </m:sSub>
                    <m:sSub>
                      <m:sSubPr>
                        <m:ctrlPr>
                          <a:rPr lang="fr-FR" sz="32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32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𝝎</m:t>
                        </m:r>
                      </m:e>
                      <m:sub>
                        <m:r>
                          <a:rPr lang="fr-FR" sz="32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𝒋</m:t>
                        </m:r>
                      </m:sub>
                    </m:sSub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fr-FR" sz="32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𝒑𝒋</m:t>
                        </m:r>
                      </m:sub>
                    </m:sSub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32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𝝎</m:t>
                        </m:r>
                      </m:e>
                      <m:sub>
                        <m:r>
                          <a:rPr lang="fr-FR" sz="32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𝒋</m:t>
                        </m:r>
                      </m:sub>
                    </m:sSub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²</m:t>
                    </m:r>
                  </m:oMath>
                </a14:m>
                <a:endParaRPr lang="en-US" sz="3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BF2538-8DEF-A016-4CA5-5C194563E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4" y="141667"/>
                <a:ext cx="11887200" cy="6488764"/>
              </a:xfrm>
              <a:prstGeom prst="rect">
                <a:avLst/>
              </a:prstGeom>
              <a:blipFill>
                <a:blip r:embed="rId2"/>
                <a:stretch>
                  <a:fillRect l="-1333" t="-1033" b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214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7">
            <a:extLst>
              <a:ext uri="{FF2B5EF4-FFF2-40B4-BE49-F238E27FC236}">
                <a16:creationId xmlns:a16="http://schemas.microsoft.com/office/drawing/2014/main" id="{D2734D7A-B4A0-CF64-B849-F336F8FB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66" y="724382"/>
            <a:ext cx="11766827" cy="47475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3F8CFA-6A60-29CC-F447-02ED8FAD207F}"/>
              </a:ext>
            </a:extLst>
          </p:cNvPr>
          <p:cNvSpPr txBox="1"/>
          <p:nvPr/>
        </p:nvSpPr>
        <p:spPr>
          <a:xfrm>
            <a:off x="184765" y="5610398"/>
            <a:ext cx="117668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: </a:t>
            </a:r>
            <a:r>
              <a:rPr lang="fr-F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Schéma Simulink de la commande à couple calculé de type PD.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793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969DE9-EEDC-1B24-E461-557A692D1B04}"/>
                  </a:ext>
                </a:extLst>
              </p:cNvPr>
              <p:cNvSpPr txBox="1"/>
              <p:nvPr/>
            </p:nvSpPr>
            <p:spPr>
              <a:xfrm>
                <a:off x="128787" y="128789"/>
                <a:ext cx="12610183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3600" b="1" u="sn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Application de la commande sur le robot</a:t>
                </a:r>
                <a:r>
                  <a:rPr lang="fr-FR" sz="36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 </a:t>
                </a:r>
                <a:r>
                  <a:rPr lang="fr-FR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Pour </a:t>
                </a:r>
                <a14:m>
                  <m:oMath xmlns:m="http://schemas.openxmlformats.org/officeDocument/2006/math">
                    <m:r>
                      <a:rPr lang="fr-FR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𝝃</m:t>
                    </m:r>
                    <m:r>
                      <a:rPr lang="fr-FR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𝒋</m:t>
                    </m:r>
                    <m:r>
                      <a:rPr lang="fr-FR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𝟏</m:t>
                    </m:r>
                  </m:oMath>
                </a14:m>
                <a:r>
                  <a:rPr lang="fr-FR" sz="24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𝝎</m:t>
                    </m:r>
                    <m:r>
                      <a:rPr lang="fr-FR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𝒋</m:t>
                    </m:r>
                    <m:r>
                      <a:rPr lang="fr-FR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𝟏𝟎</m:t>
                    </m:r>
                    <m:r>
                      <a:rPr lang="fr-FR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𝒓𝒂𝒅</m:t>
                    </m:r>
                    <m:r>
                      <a:rPr lang="fr-FR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/</m:t>
                    </m:r>
                    <m:r>
                      <a:rPr lang="fr-FR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𝒔</m:t>
                    </m:r>
                  </m:oMath>
                </a14:m>
                <a:endParaRPr lang="en-US" sz="24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6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969DE9-EEDC-1B24-E461-557A692D1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7" y="128789"/>
                <a:ext cx="12610183" cy="1354217"/>
              </a:xfrm>
              <a:prstGeom prst="rect">
                <a:avLst/>
              </a:prstGeom>
              <a:blipFill>
                <a:blip r:embed="rId2"/>
                <a:stretch>
                  <a:fillRect l="-1450" t="-5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6">
            <a:extLst>
              <a:ext uri="{FF2B5EF4-FFF2-40B4-BE49-F238E27FC236}">
                <a16:creationId xmlns:a16="http://schemas.microsoft.com/office/drawing/2014/main" id="{518189FE-F076-52D2-DE4D-43CA1B49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7" y="811901"/>
            <a:ext cx="11127348" cy="5077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8F9411-E966-E5F7-D040-1C333591D027}"/>
              </a:ext>
            </a:extLst>
          </p:cNvPr>
          <p:cNvSpPr txBox="1"/>
          <p:nvPr/>
        </p:nvSpPr>
        <p:spPr>
          <a:xfrm>
            <a:off x="0" y="5889361"/>
            <a:ext cx="12191999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3-6 : 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Signaux des positions articulaires mesurées et désirées après l’application de la commande CTC.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2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7">
            <a:extLst>
              <a:ext uri="{FF2B5EF4-FFF2-40B4-BE49-F238E27FC236}">
                <a16:creationId xmlns:a16="http://schemas.microsoft.com/office/drawing/2014/main" id="{9B1443B6-B190-21A2-2253-9F730CF6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1" y="141666"/>
            <a:ext cx="11944234" cy="555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00B17-8F24-587D-F16D-BE308A022B8B}"/>
              </a:ext>
            </a:extLst>
          </p:cNvPr>
          <p:cNvSpPr txBox="1"/>
          <p:nvPr/>
        </p:nvSpPr>
        <p:spPr>
          <a:xfrm>
            <a:off x="110390" y="5839462"/>
            <a:ext cx="11944234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3-7 : 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Signaux des vitesses articulaires mesurées et désirées après l’application de la commande CTC.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750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0">
            <a:extLst>
              <a:ext uri="{FF2B5EF4-FFF2-40B4-BE49-F238E27FC236}">
                <a16:creationId xmlns:a16="http://schemas.microsoft.com/office/drawing/2014/main" id="{9DF3FD7F-0182-BAA9-4DD4-73C5FF29E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2" y="283334"/>
            <a:ext cx="11900416" cy="5536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0DC91-187E-7F0A-9731-837D70E8F791}"/>
              </a:ext>
            </a:extLst>
          </p:cNvPr>
          <p:cNvSpPr txBox="1"/>
          <p:nvPr/>
        </p:nvSpPr>
        <p:spPr>
          <a:xfrm>
            <a:off x="145792" y="5902751"/>
            <a:ext cx="11900416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3-8 : 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Signaux des accélérations articulaires mesurées et désirées après l’application de la commande CTC.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00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96768-6424-623A-AF56-F2903FFD250D}"/>
              </a:ext>
            </a:extLst>
          </p:cNvPr>
          <p:cNvSpPr txBox="1"/>
          <p:nvPr/>
        </p:nvSpPr>
        <p:spPr>
          <a:xfrm>
            <a:off x="138895" y="138895"/>
            <a:ext cx="11968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3) </a:t>
            </a:r>
            <a:r>
              <a:rPr lang="fr-FR" sz="4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Commande par Mode Glissant</a:t>
            </a:r>
          </a:p>
        </p:txBody>
      </p:sp>
      <p:pic>
        <p:nvPicPr>
          <p:cNvPr id="5" name="Image 19">
            <a:extLst>
              <a:ext uri="{FF2B5EF4-FFF2-40B4-BE49-F238E27FC236}">
                <a16:creationId xmlns:a16="http://schemas.microsoft.com/office/drawing/2014/main" id="{C2A77255-1793-932D-92FE-90C30D58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0" y="1178335"/>
            <a:ext cx="10902620" cy="43362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C29473-B9FF-1190-5CBF-37A13E604CF5}"/>
              </a:ext>
            </a:extLst>
          </p:cNvPr>
          <p:cNvSpPr txBox="1"/>
          <p:nvPr/>
        </p:nvSpPr>
        <p:spPr>
          <a:xfrm>
            <a:off x="353271" y="5846133"/>
            <a:ext cx="1153947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3-12 : </a:t>
            </a:r>
            <a:r>
              <a:rPr lang="fr-F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Schéma Simulink de de la commande par mode glissant (SMC)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65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53A7CD-7F31-A279-7643-7EEE68348E1A}"/>
                  </a:ext>
                </a:extLst>
              </p:cNvPr>
              <p:cNvSpPr txBox="1"/>
              <p:nvPr/>
            </p:nvSpPr>
            <p:spPr>
              <a:xfrm>
                <a:off x="1519706" y="324049"/>
                <a:ext cx="8190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dirty="0"/>
                  <a:t>On a :     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sz="36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600" b="1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𝑲𝒆</m:t>
                    </m:r>
                    <m:r>
                      <a:rPr lang="en-US" sz="3600" b="1" i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sz="36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acc>
                    <m:r>
                      <a:rPr lang="en-US" sz="3600" b="1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600" b="1" i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3600" b="1" i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3600" b="1" i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53A7CD-7F31-A279-7643-7EEE68348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706" y="324049"/>
                <a:ext cx="8190963" cy="646331"/>
              </a:xfrm>
              <a:prstGeom prst="rect">
                <a:avLst/>
              </a:prstGeom>
              <a:blipFill>
                <a:blip r:embed="rId2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CE254-EA66-1FD9-08DF-F2EDA5C86623}"/>
                  </a:ext>
                </a:extLst>
              </p:cNvPr>
              <p:cNvSpPr txBox="1"/>
              <p:nvPr/>
            </p:nvSpPr>
            <p:spPr>
              <a:xfrm>
                <a:off x="57955" y="970380"/>
                <a:ext cx="12076090" cy="1999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Le système peut se mettre sous la forme d’une représentation d’état : </a:t>
                </a:r>
                <a:endParaRPr lang="en-US" sz="3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3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32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FR" sz="32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32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3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32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FR" sz="32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Arial" panose="020B0604020202020204" pitchFamily="34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32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𝑴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𝒒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fr-FR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𝝉</m:t>
                              </m:r>
                              <m:r>
                                <a:rPr lang="fr-FR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𝑴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32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𝒒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fr-FR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fr-FR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𝑪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𝒒</m:t>
                                  </m:r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32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32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sz="3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fr-FR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fr-FR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𝑮</m:t>
                              </m:r>
                              <m:d>
                                <m:dPr>
                                  <m:ctrlPr>
                                    <a:rPr lang="en-US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𝒒</m:t>
                                  </m:r>
                                </m:e>
                              </m:d>
                              <m:r>
                                <a:rPr lang="fr-FR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CE254-EA66-1FD9-08DF-F2EDA5C8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5" y="970380"/>
                <a:ext cx="12076090" cy="1999843"/>
              </a:xfrm>
              <a:prstGeom prst="rect">
                <a:avLst/>
              </a:prstGeom>
              <a:blipFill>
                <a:blip r:embed="rId3"/>
                <a:stretch>
                  <a:fillRect t="-3354" r="-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CE8CB7-14A5-4F87-3081-26890A6294A9}"/>
                  </a:ext>
                </a:extLst>
              </p:cNvPr>
              <p:cNvSpPr txBox="1"/>
              <p:nvPr/>
            </p:nvSpPr>
            <p:spPr>
              <a:xfrm>
                <a:off x="115910" y="2937904"/>
                <a:ext cx="11900079" cy="889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3600" dirty="0"/>
                  <a:t>La fonction candidate de </a:t>
                </a:r>
                <a:r>
                  <a:rPr lang="fr-FR" sz="3600" dirty="0" err="1"/>
                  <a:t>Lyapunov</a:t>
                </a:r>
                <a:r>
                  <a:rPr lang="fr-FR" sz="3600" dirty="0"/>
                  <a:t> choisie est : </a:t>
                </a:r>
                <a:r>
                  <a:rPr lang="fr-FR" sz="3600" b="1" dirty="0"/>
                  <a:t>	</a:t>
                </a:r>
                <a14:m>
                  <m:oMath xmlns:m="http://schemas.openxmlformats.org/officeDocument/2006/math">
                    <m:r>
                      <a:rPr lang="fr-FR" sz="3600" b="1" i="1"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fr-FR" sz="36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6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fr-FR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6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fr-FR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CE8CB7-14A5-4F87-3081-26890A629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10" y="2937904"/>
                <a:ext cx="11900079" cy="889924"/>
              </a:xfrm>
              <a:prstGeom prst="rect">
                <a:avLst/>
              </a:prstGeom>
              <a:blipFill>
                <a:blip r:embed="rId4"/>
                <a:stretch>
                  <a:fillRect l="-205" b="-1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82B36A-C1FE-7DE1-DD01-9E4339E0CBBE}"/>
                  </a:ext>
                </a:extLst>
              </p:cNvPr>
              <p:cNvSpPr txBox="1"/>
              <p:nvPr/>
            </p:nvSpPr>
            <p:spPr>
              <a:xfrm>
                <a:off x="176011" y="3827828"/>
                <a:ext cx="11839978" cy="2572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On remplace et on trouve :  </a:t>
                </a:r>
                <a14:m>
                  <m:oMath xmlns:m="http://schemas.openxmlformats.org/officeDocument/2006/math">
                    <m:r>
                      <a:rPr lang="fr-FR" sz="32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    </m:t>
                    </m:r>
                    <m:r>
                      <a:rPr lang="fr-FR" sz="32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  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𝑼𝒆𝒒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𝒈</m:t>
                        </m:r>
                      </m:e>
                      <m:sup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d>
                      <m:d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̈"/>
                                <m:ctrlPr>
                                  <a:rPr lang="en-US" sz="32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fr-FR" sz="32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𝒒</m:t>
                                </m:r>
                              </m:e>
                            </m:acc>
                          </m:e>
                          <m:sup>
                            <m:r>
                              <a:rPr lang="fr-FR" sz="3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𝒅</m:t>
                            </m:r>
                          </m:sup>
                        </m:sSup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𝑲</m:t>
                        </m:r>
                        <m:acc>
                          <m:accPr>
                            <m:chr m:val="̇"/>
                            <m:ctrlP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fr-FR" sz="32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𝒆</m:t>
                            </m:r>
                          </m:e>
                        </m:acc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sz="3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sz="3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:r>
                  <a:rPr lang="fr-FR" sz="3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                                 Et :   </a:t>
                </a:r>
                <a14:m>
                  <m:oMath xmlns:m="http://schemas.openxmlformats.org/officeDocument/2006/math">
                    <m:r>
                      <a:rPr lang="fr-FR" sz="32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        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𝑼𝒏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 −</m:t>
                    </m:r>
                    <m:sSup>
                      <m:sSup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𝒈</m:t>
                        </m:r>
                      </m:e>
                      <m:sup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𝝀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𝒔𝒊𝒈𝒏</m:t>
                    </m:r>
                    <m:d>
                      <m:dPr>
                        <m:ctrlPr>
                          <a:rPr lang="en-US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3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𝑺</m:t>
                        </m:r>
                      </m:e>
                    </m:d>
                    <m:r>
                      <a:rPr lang="fr-F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endParaRPr lang="en-US" sz="3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spcAft>
                    <a:spcPts val="800"/>
                  </a:spcAft>
                </a:pPr>
                <a:r>
                  <a:rPr lang="fr-FR" sz="4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La loi de commande globale  </a:t>
                </a:r>
                <a14:m>
                  <m:oMath xmlns:m="http://schemas.openxmlformats.org/officeDocument/2006/math">
                    <m:r>
                      <a:rPr lang="fr-FR" sz="4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fr-FR" sz="4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fr-FR" sz="4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𝑼𝒆𝒒</m:t>
                    </m:r>
                    <m:r>
                      <a:rPr lang="fr-FR" sz="4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fr-FR" sz="4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𝑼𝒏</m:t>
                    </m:r>
                    <m:r>
                      <a:rPr lang="fr-FR" sz="44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  </m:t>
                    </m:r>
                  </m:oMath>
                </a14:m>
                <a:endParaRPr lang="en-US" sz="44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82B36A-C1FE-7DE1-DD01-9E4339E0C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11" y="3827828"/>
                <a:ext cx="11839978" cy="2572564"/>
              </a:xfrm>
              <a:prstGeom prst="rect">
                <a:avLst/>
              </a:prstGeom>
              <a:blipFill>
                <a:blip r:embed="rId5"/>
                <a:stretch>
                  <a:fillRect l="-566" b="-10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847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5AC444-3950-8083-CE04-18EE18AF221A}"/>
                  </a:ext>
                </a:extLst>
              </p:cNvPr>
              <p:cNvSpPr txBox="1"/>
              <p:nvPr/>
            </p:nvSpPr>
            <p:spPr>
              <a:xfrm>
                <a:off x="128787" y="128789"/>
                <a:ext cx="12063213" cy="1582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600" b="1" u="sn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Application de la commande sur le robot</a:t>
                </a:r>
                <a:r>
                  <a:rPr lang="fr-FR" sz="36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 </a:t>
                </a:r>
              </a:p>
              <a:p>
                <a:pPr algn="ctr"/>
                <a:r>
                  <a:rPr lang="fr-FR" sz="2400" dirty="0"/>
                  <a:t>Pour un choix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</m:d>
                  </m:oMath>
                </a14:m>
                <a:r>
                  <a:rPr lang="fr-FR" sz="2400" dirty="0"/>
                  <a:t> 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{10}</m:t>
                    </m:r>
                  </m:oMath>
                </a14:m>
                <a:r>
                  <a:rPr lang="fr-FR" sz="2400" dirty="0"/>
                  <a:t> , on obtient les résultats suivants :</a:t>
                </a:r>
                <a:endParaRPr lang="en-US" sz="2400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36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5AC444-3950-8083-CE04-18EE18AF2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87" y="128789"/>
                <a:ext cx="12063213" cy="1582164"/>
              </a:xfrm>
              <a:prstGeom prst="rect">
                <a:avLst/>
              </a:prstGeom>
              <a:blipFill>
                <a:blip r:embed="rId2"/>
                <a:stretch>
                  <a:fillRect l="-1516"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2">
            <a:extLst>
              <a:ext uri="{FF2B5EF4-FFF2-40B4-BE49-F238E27FC236}">
                <a16:creationId xmlns:a16="http://schemas.microsoft.com/office/drawing/2014/main" id="{FC1E084F-9A30-DFAF-3BBE-96B24FC2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74" y="1144719"/>
            <a:ext cx="10393251" cy="4835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50DE4-A1BA-9979-742F-C0DF0FE461D0}"/>
              </a:ext>
            </a:extLst>
          </p:cNvPr>
          <p:cNvSpPr txBox="1"/>
          <p:nvPr/>
        </p:nvSpPr>
        <p:spPr>
          <a:xfrm>
            <a:off x="128787" y="5980023"/>
            <a:ext cx="11912959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3-9 : 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Signaux des positions articulaires mesurées et désirées après l’application de la commande SMC.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46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406F32-9A24-95BD-B527-DF6B9DA06DDC}"/>
              </a:ext>
            </a:extLst>
          </p:cNvPr>
          <p:cNvSpPr txBox="1"/>
          <p:nvPr/>
        </p:nvSpPr>
        <p:spPr>
          <a:xfrm>
            <a:off x="372319" y="760577"/>
            <a:ext cx="11447362" cy="5336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Dans ce qui suit :</a:t>
            </a:r>
          </a:p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fr-FR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Modélisation du robot KUKA LBR IIWA 14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fr-FR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Commande du robot IIWA 14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fr-FR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Génération de la trajectoire avec KUKA LBR IIWA 14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fr-FR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Conclusion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5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DC0F53-71BE-8D88-AA1E-CB507A1E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5" y="180304"/>
            <a:ext cx="11817370" cy="5497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384C0-EC33-36D8-4A55-1356A8173594}"/>
              </a:ext>
            </a:extLst>
          </p:cNvPr>
          <p:cNvSpPr txBox="1"/>
          <p:nvPr/>
        </p:nvSpPr>
        <p:spPr>
          <a:xfrm>
            <a:off x="273961" y="5534626"/>
            <a:ext cx="11644077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3-10 : 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Signaux des vitesses articulaires mesurées et désirées après l’application de la commande SMC.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716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>
            <a:extLst>
              <a:ext uri="{FF2B5EF4-FFF2-40B4-BE49-F238E27FC236}">
                <a16:creationId xmlns:a16="http://schemas.microsoft.com/office/drawing/2014/main" id="{2E04AB97-86F3-946D-4AD9-CA4E1FE4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" y="146426"/>
            <a:ext cx="11905678" cy="5538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74F64-865E-9ED5-2718-71CBE561188E}"/>
              </a:ext>
            </a:extLst>
          </p:cNvPr>
          <p:cNvSpPr txBox="1"/>
          <p:nvPr/>
        </p:nvSpPr>
        <p:spPr>
          <a:xfrm>
            <a:off x="257577" y="5612922"/>
            <a:ext cx="11771291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3-11 : 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Signaux des accélérations articulaires mesurées et désirées après l’application de la commande SMC.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75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9071CD-3ED8-904E-056C-4FDBDF8EF3D5}"/>
              </a:ext>
            </a:extLst>
          </p:cNvPr>
          <p:cNvSpPr txBox="1"/>
          <p:nvPr/>
        </p:nvSpPr>
        <p:spPr>
          <a:xfrm>
            <a:off x="126642" y="0"/>
            <a:ext cx="11938715" cy="920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sz="40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 phénomène de réticence (</a:t>
            </a:r>
            <a:r>
              <a:rPr lang="fr-FR" sz="4000" b="1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chattering</a:t>
            </a:r>
            <a:r>
              <a:rPr lang="fr-FR" sz="4000" b="1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 :</a:t>
            </a:r>
            <a:endParaRPr lang="en-US" sz="40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0B7EE9C6-64C6-92CF-3AF5-4F681F72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5" y="920252"/>
            <a:ext cx="6492814" cy="3020684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653FEF24-CCFC-DE4A-DFA2-22780C8FB263}"/>
              </a:ext>
            </a:extLst>
          </p:cNvPr>
          <p:cNvSpPr/>
          <p:nvPr/>
        </p:nvSpPr>
        <p:spPr>
          <a:xfrm>
            <a:off x="5331853" y="3296992"/>
            <a:ext cx="3219719" cy="1854557"/>
          </a:xfrm>
          <a:prstGeom prst="borderCallout1">
            <a:avLst>
              <a:gd name="adj1" fmla="val 56841"/>
              <a:gd name="adj2" fmla="val -260"/>
              <a:gd name="adj3" fmla="val -18478"/>
              <a:gd name="adj4" fmla="val -84267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 26">
            <a:extLst>
              <a:ext uri="{FF2B5EF4-FFF2-40B4-BE49-F238E27FC236}">
                <a16:creationId xmlns:a16="http://schemas.microsoft.com/office/drawing/2014/main" id="{8DFC7644-F7BB-4A50-CC39-5842C5D77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4" t="4751" r="10827" b="10549"/>
          <a:stretch/>
        </p:blipFill>
        <p:spPr>
          <a:xfrm>
            <a:off x="5228822" y="3193961"/>
            <a:ext cx="5975524" cy="27437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6E7C22-08A0-53B1-6D86-1B894B904EC9}"/>
              </a:ext>
            </a:extLst>
          </p:cNvPr>
          <p:cNvSpPr txBox="1"/>
          <p:nvPr/>
        </p:nvSpPr>
        <p:spPr>
          <a:xfrm>
            <a:off x="371341" y="5970534"/>
            <a:ext cx="11449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3-12 : </a:t>
            </a:r>
            <a:r>
              <a:rPr lang="fr-F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phénomène de réticence (</a:t>
            </a:r>
            <a:r>
              <a:rPr lang="fr-F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chattering</a:t>
            </a:r>
            <a:r>
              <a:rPr lang="fr-F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5525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706B85-2393-F386-7241-053FAA78DE9B}"/>
              </a:ext>
            </a:extLst>
          </p:cNvPr>
          <p:cNvSpPr txBox="1"/>
          <p:nvPr/>
        </p:nvSpPr>
        <p:spPr>
          <a:xfrm>
            <a:off x="125568" y="0"/>
            <a:ext cx="1156845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Pour y remédier, il suffit de remplacer la fonction signe par la fonction </a:t>
            </a:r>
            <a:r>
              <a:rPr lang="fr-FR" sz="2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tanh</a:t>
            </a:r>
            <a:r>
              <a:rPr lang="fr-F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14">
            <a:extLst>
              <a:ext uri="{FF2B5EF4-FFF2-40B4-BE49-F238E27FC236}">
                <a16:creationId xmlns:a16="http://schemas.microsoft.com/office/drawing/2014/main" id="{042CA2D3-F81A-791E-6B09-A0595755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37" y="698276"/>
            <a:ext cx="9892748" cy="5007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67A24C-3A33-E56A-825B-F808C10DD75D}"/>
              </a:ext>
            </a:extLst>
          </p:cNvPr>
          <p:cNvSpPr txBox="1"/>
          <p:nvPr/>
        </p:nvSpPr>
        <p:spPr>
          <a:xfrm>
            <a:off x="125568" y="5705341"/>
            <a:ext cx="11877542" cy="993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3-14 : </a:t>
            </a:r>
            <a:r>
              <a:rPr lang="fr-F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Signaux des accélérations articulaires mesurées et désirées après l’application de la commande SMC ( en remplaçant la fonction signe par </a:t>
            </a:r>
            <a:r>
              <a:rPr lang="fr-FR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tanh</a:t>
            </a:r>
            <a:r>
              <a:rPr lang="fr-F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216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>
            <a:extLst>
              <a:ext uri="{FF2B5EF4-FFF2-40B4-BE49-F238E27FC236}">
                <a16:creationId xmlns:a16="http://schemas.microsoft.com/office/drawing/2014/main" id="{17BA0126-DDF6-8F73-1A95-03C41D85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78" y="313851"/>
            <a:ext cx="8045384" cy="3742994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A4322E24-07B2-9AEE-2AF1-F329B00CF233}"/>
              </a:ext>
            </a:extLst>
          </p:cNvPr>
          <p:cNvSpPr/>
          <p:nvPr/>
        </p:nvSpPr>
        <p:spPr>
          <a:xfrm>
            <a:off x="5535307" y="3499730"/>
            <a:ext cx="3219719" cy="1854557"/>
          </a:xfrm>
          <a:prstGeom prst="borderCallout1">
            <a:avLst>
              <a:gd name="adj1" fmla="val 56841"/>
              <a:gd name="adj2" fmla="val -260"/>
              <a:gd name="adj3" fmla="val -35953"/>
              <a:gd name="adj4" fmla="val -85345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A584E-20B8-1992-FFA8-92AB3021191A}"/>
              </a:ext>
            </a:extLst>
          </p:cNvPr>
          <p:cNvSpPr txBox="1"/>
          <p:nvPr/>
        </p:nvSpPr>
        <p:spPr>
          <a:xfrm>
            <a:off x="255431" y="5984583"/>
            <a:ext cx="11681138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3-15 : 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Signaux de commande SMC (en remplaçant la fonction signe par </a:t>
            </a:r>
            <a:r>
              <a:rPr lang="fr-FR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tanh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067F33-3066-45BD-99CF-2DCF8AA8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69" y="3295690"/>
            <a:ext cx="5791200" cy="26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90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705204-015D-E9D7-03DC-17BDF0369DFB}"/>
              </a:ext>
            </a:extLst>
          </p:cNvPr>
          <p:cNvSpPr txBox="1"/>
          <p:nvPr/>
        </p:nvSpPr>
        <p:spPr>
          <a:xfrm>
            <a:off x="161730" y="210026"/>
            <a:ext cx="1186614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rgbClr val="F1960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Génération de Trajectoire avec IIWA 14</a:t>
            </a:r>
            <a:endParaRPr lang="fr-FR" sz="3600" b="1" dirty="0">
              <a:solidFill>
                <a:srgbClr val="F1960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fr-FR" u="sng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fr-FR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fr-FR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r-FR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lang="fr-FR" sz="4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quatre points désirés :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FAF47F-2668-2568-48FB-D9E76D63D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98682"/>
              </p:ext>
            </p:extLst>
          </p:nvPr>
        </p:nvGraphicFramePr>
        <p:xfrm>
          <a:off x="427227" y="2603368"/>
          <a:ext cx="11335152" cy="31370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3788">
                  <a:extLst>
                    <a:ext uri="{9D8B030D-6E8A-4147-A177-3AD203B41FA5}">
                      <a16:colId xmlns:a16="http://schemas.microsoft.com/office/drawing/2014/main" val="2166779412"/>
                    </a:ext>
                  </a:extLst>
                </a:gridCol>
                <a:gridCol w="2833788">
                  <a:extLst>
                    <a:ext uri="{9D8B030D-6E8A-4147-A177-3AD203B41FA5}">
                      <a16:colId xmlns:a16="http://schemas.microsoft.com/office/drawing/2014/main" val="3720639925"/>
                    </a:ext>
                  </a:extLst>
                </a:gridCol>
                <a:gridCol w="2833788">
                  <a:extLst>
                    <a:ext uri="{9D8B030D-6E8A-4147-A177-3AD203B41FA5}">
                      <a16:colId xmlns:a16="http://schemas.microsoft.com/office/drawing/2014/main" val="2778370710"/>
                    </a:ext>
                  </a:extLst>
                </a:gridCol>
                <a:gridCol w="2833788">
                  <a:extLst>
                    <a:ext uri="{9D8B030D-6E8A-4147-A177-3AD203B41FA5}">
                      <a16:colId xmlns:a16="http://schemas.microsoft.com/office/drawing/2014/main" val="4238292754"/>
                    </a:ext>
                  </a:extLst>
                </a:gridCol>
              </a:tblGrid>
              <a:tr h="630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 dirty="0">
                          <a:effectLst/>
                        </a:rPr>
                        <a:t>Points</a:t>
                      </a:r>
                      <a:endParaRPr lang="en-US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X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Y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Z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4341087"/>
                  </a:ext>
                </a:extLst>
              </a:tr>
              <a:tr h="599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 dirty="0">
                          <a:effectLst/>
                        </a:rPr>
                        <a:t>1</a:t>
                      </a:r>
                      <a:endParaRPr lang="en-US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0.2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-0.5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0.4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6821149"/>
                  </a:ext>
                </a:extLst>
              </a:tr>
              <a:tr h="630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2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0.2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-0.5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0.8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3753168"/>
                  </a:ext>
                </a:extLst>
              </a:tr>
              <a:tr h="5990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3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0.2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 dirty="0">
                          <a:effectLst/>
                        </a:rPr>
                        <a:t>0.5</a:t>
                      </a:r>
                      <a:endParaRPr lang="en-US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 dirty="0">
                          <a:effectLst/>
                        </a:rPr>
                        <a:t>0.8</a:t>
                      </a:r>
                      <a:endParaRPr lang="en-US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7591942"/>
                  </a:ext>
                </a:extLst>
              </a:tr>
              <a:tr h="630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>
                          <a:effectLst/>
                        </a:rPr>
                        <a:t>4</a:t>
                      </a:r>
                      <a:endParaRPr lang="en-US" sz="4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 dirty="0">
                          <a:effectLst/>
                        </a:rPr>
                        <a:t>0.2</a:t>
                      </a:r>
                      <a:endParaRPr lang="en-US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 dirty="0">
                          <a:effectLst/>
                        </a:rPr>
                        <a:t>0.5</a:t>
                      </a:r>
                      <a:endParaRPr lang="en-US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000" dirty="0">
                          <a:effectLst/>
                        </a:rPr>
                        <a:t>0.4</a:t>
                      </a:r>
                      <a:endParaRPr lang="en-US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3738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633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705204-015D-E9D7-03DC-17BDF0369DFB}"/>
              </a:ext>
            </a:extLst>
          </p:cNvPr>
          <p:cNvSpPr txBox="1"/>
          <p:nvPr/>
        </p:nvSpPr>
        <p:spPr>
          <a:xfrm>
            <a:off x="161730" y="210026"/>
            <a:ext cx="11866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Les solutions des articulations :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FD1B87-A3E5-28EC-6B4E-AB9221B04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528181"/>
              </p:ext>
            </p:extLst>
          </p:nvPr>
        </p:nvGraphicFramePr>
        <p:xfrm>
          <a:off x="161730" y="979467"/>
          <a:ext cx="11866148" cy="5668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2977">
                  <a:extLst>
                    <a:ext uri="{9D8B030D-6E8A-4147-A177-3AD203B41FA5}">
                      <a16:colId xmlns:a16="http://schemas.microsoft.com/office/drawing/2014/main" val="487265345"/>
                    </a:ext>
                  </a:extLst>
                </a:gridCol>
                <a:gridCol w="2372977">
                  <a:extLst>
                    <a:ext uri="{9D8B030D-6E8A-4147-A177-3AD203B41FA5}">
                      <a16:colId xmlns:a16="http://schemas.microsoft.com/office/drawing/2014/main" val="358249292"/>
                    </a:ext>
                  </a:extLst>
                </a:gridCol>
                <a:gridCol w="2372977">
                  <a:extLst>
                    <a:ext uri="{9D8B030D-6E8A-4147-A177-3AD203B41FA5}">
                      <a16:colId xmlns:a16="http://schemas.microsoft.com/office/drawing/2014/main" val="843619840"/>
                    </a:ext>
                  </a:extLst>
                </a:gridCol>
                <a:gridCol w="2372977">
                  <a:extLst>
                    <a:ext uri="{9D8B030D-6E8A-4147-A177-3AD203B41FA5}">
                      <a16:colId xmlns:a16="http://schemas.microsoft.com/office/drawing/2014/main" val="72429964"/>
                    </a:ext>
                  </a:extLst>
                </a:gridCol>
                <a:gridCol w="2374240">
                  <a:extLst>
                    <a:ext uri="{9D8B030D-6E8A-4147-A177-3AD203B41FA5}">
                      <a16:colId xmlns:a16="http://schemas.microsoft.com/office/drawing/2014/main" val="2271011625"/>
                    </a:ext>
                  </a:extLst>
                </a:gridCol>
              </a:tblGrid>
              <a:tr h="708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 dirty="0">
                          <a:effectLst/>
                        </a:rPr>
                        <a:t>Q1</a:t>
                      </a:r>
                      <a:endParaRPr lang="en-US" sz="4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Q2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Q3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Q4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Q5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6878315"/>
                  </a:ext>
                </a:extLst>
              </a:tr>
              <a:tr h="708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0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-0.7372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0.9939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-0.9939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-1.0569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8072167"/>
                  </a:ext>
                </a:extLst>
              </a:tr>
              <a:tr h="708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0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2.0632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-1.0135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-1.0135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-2.0944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1046809"/>
                  </a:ext>
                </a:extLst>
              </a:tr>
              <a:tr h="708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0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 dirty="0">
                          <a:effectLst/>
                        </a:rPr>
                        <a:t>-2.1726</a:t>
                      </a:r>
                      <a:endParaRPr lang="en-US" sz="4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-1.0935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-2.0480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-2.2173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669986"/>
                  </a:ext>
                </a:extLst>
              </a:tr>
              <a:tr h="708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0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-1.8091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 dirty="0">
                          <a:effectLst/>
                        </a:rPr>
                        <a:t>-1.2288</a:t>
                      </a:r>
                      <a:endParaRPr lang="en-US" sz="4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 dirty="0">
                          <a:effectLst/>
                        </a:rPr>
                        <a:t>1.2288</a:t>
                      </a:r>
                      <a:endParaRPr lang="en-US" sz="4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1.8091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1255454"/>
                  </a:ext>
                </a:extLst>
              </a:tr>
              <a:tr h="708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0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-2.2587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2.9671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-2.9671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1.1948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4817083"/>
                  </a:ext>
                </a:extLst>
              </a:tr>
              <a:tr h="708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0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2.0944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-0.8352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0.8352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-0.8866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7467715"/>
                  </a:ext>
                </a:extLst>
              </a:tr>
              <a:tr h="708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0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-0.8112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2.3958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>
                          <a:effectLst/>
                        </a:rPr>
                        <a:t>0.7458</a:t>
                      </a:r>
                      <a:endParaRPr lang="en-US" sz="4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4400" dirty="0">
                          <a:effectLst/>
                        </a:rPr>
                        <a:t>-2.5090</a:t>
                      </a:r>
                      <a:endParaRPr lang="en-US" sz="4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011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76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34108C-5E02-1CAB-786B-53308CE16CD8}"/>
              </a:ext>
            </a:extLst>
          </p:cNvPr>
          <p:cNvSpPr txBox="1"/>
          <p:nvPr/>
        </p:nvSpPr>
        <p:spPr>
          <a:xfrm>
            <a:off x="-270933" y="0"/>
            <a:ext cx="11140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rtl="0">
              <a:spcBef>
                <a:spcPts val="190"/>
              </a:spcBef>
              <a:spcAft>
                <a:spcPts val="0"/>
              </a:spcAft>
              <a:buSzPts val="1100"/>
              <a:tabLst>
                <a:tab pos="483235" algn="l"/>
              </a:tabLst>
            </a:pP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Trajectoire</a:t>
            </a:r>
            <a:r>
              <a:rPr lang="fr-FR" sz="3200" b="1" u="sng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commandée</a:t>
            </a:r>
            <a:r>
              <a:rPr lang="fr-FR" sz="3200" b="1" u="sng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avec</a:t>
            </a:r>
            <a:r>
              <a:rPr lang="fr-FR" sz="3200" b="1" u="sng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commande PID</a:t>
            </a:r>
            <a:r>
              <a:rPr lang="fr-FR" sz="3200" b="1" u="sng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200" b="1" u="sng" spc="-1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28.png">
            <a:extLst>
              <a:ext uri="{FF2B5EF4-FFF2-40B4-BE49-F238E27FC236}">
                <a16:creationId xmlns:a16="http://schemas.microsoft.com/office/drawing/2014/main" id="{EC67C16D-75CD-089B-A199-C78DC6C8A0C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512" y="872975"/>
            <a:ext cx="10906975" cy="4759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630EB-56AF-C803-7517-5BBCFB155B23}"/>
              </a:ext>
            </a:extLst>
          </p:cNvPr>
          <p:cNvSpPr txBox="1"/>
          <p:nvPr/>
        </p:nvSpPr>
        <p:spPr>
          <a:xfrm>
            <a:off x="218941" y="5921132"/>
            <a:ext cx="118485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105" marR="180340" algn="ctr">
              <a:spcAft>
                <a:spcPts val="0"/>
              </a:spcAft>
            </a:pP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</a:t>
            </a:r>
            <a:r>
              <a:rPr lang="fr-FR" sz="3200" b="1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4-1</a:t>
            </a:r>
            <a:r>
              <a:rPr lang="fr-FR" sz="3200" b="1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3200" b="1" spc="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trajectoire</a:t>
            </a:r>
            <a:r>
              <a:rPr lang="fr-FR" sz="32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</a:t>
            </a:r>
            <a:r>
              <a:rPr lang="fr-FR" sz="32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l’effecteur</a:t>
            </a:r>
            <a:r>
              <a:rPr lang="fr-FR" sz="3200" spc="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</a:t>
            </a:r>
            <a:r>
              <a:rPr lang="fr-FR" sz="32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510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9.jpeg">
            <a:extLst>
              <a:ext uri="{FF2B5EF4-FFF2-40B4-BE49-F238E27FC236}">
                <a16:creationId xmlns:a16="http://schemas.microsoft.com/office/drawing/2014/main" id="{F213DAD3-9485-37A3-FECB-E2962DC6A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046" y="172361"/>
            <a:ext cx="11761908" cy="5596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C61C1-3000-7F97-F1C9-11931D129F82}"/>
              </a:ext>
            </a:extLst>
          </p:cNvPr>
          <p:cNvSpPr txBox="1"/>
          <p:nvPr/>
        </p:nvSpPr>
        <p:spPr>
          <a:xfrm>
            <a:off x="308695" y="5854642"/>
            <a:ext cx="116682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105" marR="175895" algn="ctr">
              <a:spcBef>
                <a:spcPts val="930"/>
              </a:spcBef>
              <a:spcAft>
                <a:spcPts val="0"/>
              </a:spcAft>
            </a:pPr>
            <a:r>
              <a:rPr lang="fr-F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4-2 : 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 généré des trajectoires des positions et le signal de sortie des positions des</a:t>
            </a:r>
            <a:r>
              <a:rPr lang="fr-FR" sz="2400" spc="-23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articulations.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142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0.jpeg">
            <a:extLst>
              <a:ext uri="{FF2B5EF4-FFF2-40B4-BE49-F238E27FC236}">
                <a16:creationId xmlns:a16="http://schemas.microsoft.com/office/drawing/2014/main" id="{634C2BBB-FBA8-C432-358E-02814B9024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1235" y="115910"/>
            <a:ext cx="9601663" cy="3158543"/>
          </a:xfrm>
          <a:prstGeom prst="rect">
            <a:avLst/>
          </a:prstGeom>
        </p:spPr>
      </p:pic>
      <p:pic>
        <p:nvPicPr>
          <p:cNvPr id="5" name="image32.jpeg">
            <a:extLst>
              <a:ext uri="{FF2B5EF4-FFF2-40B4-BE49-F238E27FC236}">
                <a16:creationId xmlns:a16="http://schemas.microsoft.com/office/drawing/2014/main" id="{902418F5-5B6F-585E-3CAA-B0606DE745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1235" y="3685771"/>
            <a:ext cx="9601663" cy="3158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4363A-21C8-145F-6BFA-038A5AB8CE9E}"/>
              </a:ext>
            </a:extLst>
          </p:cNvPr>
          <p:cNvSpPr txBox="1"/>
          <p:nvPr/>
        </p:nvSpPr>
        <p:spPr>
          <a:xfrm>
            <a:off x="115909" y="1277086"/>
            <a:ext cx="2537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105" marR="180340" algn="ctr">
              <a:spcAft>
                <a:spcPts val="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</a:t>
            </a:r>
            <a:r>
              <a:rPr lang="fr-FR" sz="1800" b="1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4-3</a:t>
            </a:r>
            <a:r>
              <a:rPr lang="fr-FR" sz="1800" b="1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1800" b="1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rreur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</a:t>
            </a:r>
            <a:r>
              <a:rPr lang="fr-FR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18AF8-9BD8-0C53-52C6-F52E4CEBBBF1}"/>
              </a:ext>
            </a:extLst>
          </p:cNvPr>
          <p:cNvSpPr txBox="1"/>
          <p:nvPr/>
        </p:nvSpPr>
        <p:spPr>
          <a:xfrm>
            <a:off x="-57114" y="4934583"/>
            <a:ext cx="2537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105" marR="180340" algn="ctr">
              <a:spcAft>
                <a:spcPts val="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</a:t>
            </a:r>
            <a:r>
              <a:rPr lang="fr-FR" sz="1800" b="1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4-4</a:t>
            </a:r>
            <a:r>
              <a:rPr lang="fr-FR" sz="1800" b="1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1800" b="1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rreur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</a:t>
            </a:r>
            <a:r>
              <a:rPr lang="fr-FR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vitesses.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907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9BBCBE3-0E65-7B7F-47E3-0EEE14D04AC2}"/>
              </a:ext>
            </a:extLst>
          </p:cNvPr>
          <p:cNvSpPr txBox="1"/>
          <p:nvPr/>
        </p:nvSpPr>
        <p:spPr>
          <a:xfrm>
            <a:off x="161730" y="293526"/>
            <a:ext cx="11868539" cy="627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solidFill>
                  <a:srgbClr val="F1960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Modélisation du robot KUKA LBR IIWA 14</a:t>
            </a:r>
            <a:endParaRPr lang="fr-FR" sz="4800" b="1" dirty="0">
              <a:solidFill>
                <a:srgbClr val="F1960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sz="5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1) </a:t>
            </a:r>
            <a:r>
              <a:rPr lang="fr-FR" sz="5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Modèle Géométrique Direct (MGD) </a:t>
            </a:r>
          </a:p>
          <a:p>
            <a:pPr algn="ctr">
              <a:lnSpc>
                <a:spcPct val="150000"/>
              </a:lnSpc>
            </a:pP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4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modèle géométrique direct d'un robot est la relation permettant de calculer les coordonnées opérationnelles du robot en fonction des coordonnées articulaires.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727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ED96DB-9151-8994-1BBC-0F83496AEE94}"/>
              </a:ext>
            </a:extLst>
          </p:cNvPr>
          <p:cNvSpPr txBox="1"/>
          <p:nvPr/>
        </p:nvSpPr>
        <p:spPr>
          <a:xfrm>
            <a:off x="-363830" y="0"/>
            <a:ext cx="12225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rtl="0">
              <a:spcBef>
                <a:spcPts val="190"/>
              </a:spcBef>
              <a:spcAft>
                <a:spcPts val="0"/>
              </a:spcAft>
              <a:buSzPts val="1100"/>
              <a:tabLst>
                <a:tab pos="483235" algn="l"/>
              </a:tabLst>
            </a:pP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Trajectoire</a:t>
            </a:r>
            <a:r>
              <a:rPr lang="fr-FR" sz="3200" b="1" u="sng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commandée</a:t>
            </a:r>
            <a:r>
              <a:rPr lang="fr-FR" sz="3200" b="1" u="sng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avec</a:t>
            </a:r>
            <a:r>
              <a:rPr lang="fr-FR" sz="3200" b="1" u="sng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commande</a:t>
            </a:r>
            <a:r>
              <a:rPr lang="fr-FR" sz="3200" b="1" u="sng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</a:t>
            </a:r>
            <a:r>
              <a:rPr lang="fr-FR" sz="3200" b="1" u="sng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Couple</a:t>
            </a:r>
            <a:r>
              <a:rPr lang="fr-FR" sz="3200" b="1" u="sng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Calculé</a:t>
            </a:r>
            <a:r>
              <a:rPr lang="fr-FR" sz="3200" b="1" u="sng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200" b="1" u="sng" spc="-1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36.png">
            <a:extLst>
              <a:ext uri="{FF2B5EF4-FFF2-40B4-BE49-F238E27FC236}">
                <a16:creationId xmlns:a16="http://schemas.microsoft.com/office/drawing/2014/main" id="{60F602DE-1E1C-37D7-296B-F9FA653F0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777" y="584775"/>
            <a:ext cx="9191223" cy="3009482"/>
          </a:xfrm>
          <a:prstGeom prst="rect">
            <a:avLst/>
          </a:prstGeom>
        </p:spPr>
      </p:pic>
      <p:pic>
        <p:nvPicPr>
          <p:cNvPr id="8" name="image38.png">
            <a:extLst>
              <a:ext uri="{FF2B5EF4-FFF2-40B4-BE49-F238E27FC236}">
                <a16:creationId xmlns:a16="http://schemas.microsoft.com/office/drawing/2014/main" id="{5B525E5F-EE72-8B77-D6F1-24A05919D9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7745" y="3631843"/>
            <a:ext cx="9294255" cy="3009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D2BB0-DDD8-89DC-73AC-399FDEB1EEDB}"/>
              </a:ext>
            </a:extLst>
          </p:cNvPr>
          <p:cNvSpPr txBox="1"/>
          <p:nvPr/>
        </p:nvSpPr>
        <p:spPr>
          <a:xfrm>
            <a:off x="180302" y="1398251"/>
            <a:ext cx="2537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105" marR="180340" algn="ctr">
              <a:spcAft>
                <a:spcPts val="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</a:t>
            </a:r>
            <a:r>
              <a:rPr lang="fr-FR" sz="1800" b="1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4-5</a:t>
            </a:r>
            <a:r>
              <a:rPr lang="fr-FR" sz="1800" b="1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1800" b="1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rreur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</a:t>
            </a:r>
            <a:r>
              <a:rPr lang="fr-FR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10C41-4917-20FA-79D8-A8DA37422D06}"/>
              </a:ext>
            </a:extLst>
          </p:cNvPr>
          <p:cNvSpPr txBox="1"/>
          <p:nvPr/>
        </p:nvSpPr>
        <p:spPr>
          <a:xfrm>
            <a:off x="180302" y="4813418"/>
            <a:ext cx="2537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105" marR="180340" algn="ctr">
              <a:spcAft>
                <a:spcPts val="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</a:t>
            </a:r>
            <a:r>
              <a:rPr lang="fr-FR" sz="1800" b="1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4-6</a:t>
            </a:r>
            <a:r>
              <a:rPr lang="fr-FR" sz="1800" b="1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1800" b="1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rreur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</a:t>
            </a:r>
            <a:r>
              <a:rPr lang="fr-FR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vitesses.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197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505172-6B6D-4EA7-94DA-746E7C535B03}"/>
              </a:ext>
            </a:extLst>
          </p:cNvPr>
          <p:cNvSpPr txBox="1"/>
          <p:nvPr/>
        </p:nvSpPr>
        <p:spPr>
          <a:xfrm>
            <a:off x="-312314" y="0"/>
            <a:ext cx="11529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rtl="0">
              <a:buSzPts val="1100"/>
              <a:tabLst>
                <a:tab pos="483235" algn="l"/>
              </a:tabLst>
            </a:pP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Trajectoire</a:t>
            </a:r>
            <a:r>
              <a:rPr lang="fr-FR" sz="3200" b="1" u="sng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commandée</a:t>
            </a:r>
            <a:r>
              <a:rPr lang="fr-FR" sz="3200" b="1" u="sng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avec</a:t>
            </a:r>
            <a:r>
              <a:rPr lang="fr-FR" sz="3200" b="1" u="sng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fr-FR" sz="3200" b="1" u="sng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commande</a:t>
            </a:r>
            <a:r>
              <a:rPr lang="fr-FR" sz="3200" b="1" u="sng" spc="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</a:t>
            </a:r>
            <a:r>
              <a:rPr lang="fr-FR" sz="3200" b="1" u="sng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</a:t>
            </a:r>
            <a:r>
              <a:rPr lang="fr-FR" sz="3200" b="1" u="sng" spc="-4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glissant</a:t>
            </a:r>
            <a:r>
              <a:rPr lang="fr-FR" sz="3200" b="1" u="sng" spc="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u="sng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200" b="1" u="sng" spc="-1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42.jpeg">
            <a:extLst>
              <a:ext uri="{FF2B5EF4-FFF2-40B4-BE49-F238E27FC236}">
                <a16:creationId xmlns:a16="http://schemas.microsoft.com/office/drawing/2014/main" id="{2CAD2ED0-8201-83AB-2C08-EDC217F66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563" y="584775"/>
            <a:ext cx="9288047" cy="2944036"/>
          </a:xfrm>
          <a:prstGeom prst="rect">
            <a:avLst/>
          </a:prstGeom>
        </p:spPr>
      </p:pic>
      <p:pic>
        <p:nvPicPr>
          <p:cNvPr id="7" name="image44.jpeg">
            <a:extLst>
              <a:ext uri="{FF2B5EF4-FFF2-40B4-BE49-F238E27FC236}">
                <a16:creationId xmlns:a16="http://schemas.microsoft.com/office/drawing/2014/main" id="{D20B857F-7B4D-BDD2-0A24-D7E430C674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563" y="3721994"/>
            <a:ext cx="9288047" cy="3036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58F5D-F558-1B44-B198-DD15272EFD80}"/>
              </a:ext>
            </a:extLst>
          </p:cNvPr>
          <p:cNvSpPr txBox="1"/>
          <p:nvPr/>
        </p:nvSpPr>
        <p:spPr>
          <a:xfrm>
            <a:off x="167425" y="1733627"/>
            <a:ext cx="2537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105" marR="180340" algn="ctr">
              <a:spcAft>
                <a:spcPts val="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</a:t>
            </a:r>
            <a:r>
              <a:rPr lang="fr-FR" sz="1800" b="1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4-7</a:t>
            </a:r>
            <a:r>
              <a:rPr lang="fr-FR" sz="1800" b="1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1800" b="1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rreur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</a:t>
            </a:r>
            <a:r>
              <a:rPr lang="fr-FR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positions.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7D5D0-BEFE-C6C3-A0F6-EDE0DDE00A40}"/>
              </a:ext>
            </a:extLst>
          </p:cNvPr>
          <p:cNvSpPr txBox="1"/>
          <p:nvPr/>
        </p:nvSpPr>
        <p:spPr>
          <a:xfrm>
            <a:off x="167425" y="4916974"/>
            <a:ext cx="2537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8105" marR="180340" algn="ctr">
              <a:spcAft>
                <a:spcPts val="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</a:t>
            </a:r>
            <a:r>
              <a:rPr lang="fr-FR" sz="1800" b="1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4-8</a:t>
            </a:r>
            <a:r>
              <a:rPr lang="fr-FR" sz="1800" b="1" spc="-2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1800" b="1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rreur</a:t>
            </a:r>
            <a:r>
              <a:rPr lang="fr-FR" sz="18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</a:t>
            </a:r>
            <a:r>
              <a:rPr lang="fr-FR" sz="18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vitesses.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630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iwa14_commande_SMC_Tanh_trajectory_plan">
            <a:hlinkClick r:id="" action="ppaction://media"/>
            <a:extLst>
              <a:ext uri="{FF2B5EF4-FFF2-40B4-BE49-F238E27FC236}">
                <a16:creationId xmlns:a16="http://schemas.microsoft.com/office/drawing/2014/main" id="{6C2BB2B9-1312-AB64-4632-4EF8156919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2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9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66"/>
    </mc:Choice>
    <mc:Fallback xmlns="">
      <p:transition spd="slow" advTm="33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29326-75D6-A447-0339-EF22B7F50947}"/>
              </a:ext>
            </a:extLst>
          </p:cNvPr>
          <p:cNvSpPr txBox="1"/>
          <p:nvPr/>
        </p:nvSpPr>
        <p:spPr>
          <a:xfrm>
            <a:off x="254356" y="180995"/>
            <a:ext cx="11838905" cy="11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6600" b="1" dirty="0">
                <a:solidFill>
                  <a:srgbClr val="FD920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  <a:endParaRPr lang="en-US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9DB8E-B3CD-1FF2-562D-1B5B3BB998BF}"/>
              </a:ext>
            </a:extLst>
          </p:cNvPr>
          <p:cNvSpPr txBox="1"/>
          <p:nvPr/>
        </p:nvSpPr>
        <p:spPr>
          <a:xfrm>
            <a:off x="254356" y="1579091"/>
            <a:ext cx="1168328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Bien</a:t>
            </a:r>
            <a:r>
              <a:rPr lang="fr-FR" sz="3200" spc="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qu’elles</a:t>
            </a:r>
            <a:r>
              <a:rPr lang="fr-FR" sz="32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soient</a:t>
            </a:r>
            <a:r>
              <a:rPr lang="fr-FR" sz="32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beaucoup plus</a:t>
            </a:r>
            <a:r>
              <a:rPr lang="fr-FR" sz="32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performantes</a:t>
            </a:r>
            <a:r>
              <a:rPr lang="fr-FR" sz="32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</a:t>
            </a:r>
            <a:r>
              <a:rPr lang="fr-FR" sz="32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efficaces en termes de performance et de suivi de la trajectoire</a:t>
            </a:r>
            <a:r>
              <a:rPr lang="fr-FR" sz="3200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la commande PID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dans</a:t>
            </a:r>
            <a:r>
              <a:rPr lang="fr-FR" sz="32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</a:t>
            </a:r>
            <a:r>
              <a:rPr lang="fr-FR" sz="32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</a:t>
            </a:r>
            <a:r>
              <a:rPr lang="fr-FR" sz="32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où</a:t>
            </a:r>
            <a:r>
              <a:rPr lang="fr-FR" sz="32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</a:t>
            </a:r>
            <a:r>
              <a:rPr lang="fr-FR" sz="32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modèle</a:t>
            </a:r>
            <a:r>
              <a:rPr lang="fr-FR" sz="32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exact</a:t>
            </a:r>
            <a:r>
              <a:rPr lang="fr-FR" sz="32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</a:t>
            </a:r>
            <a:r>
              <a:rPr lang="fr-FR" sz="3200" spc="-1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système</a:t>
            </a:r>
            <a:r>
              <a:rPr lang="fr-FR" sz="3200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</a:t>
            </a:r>
            <a:r>
              <a:rPr lang="fr-FR" sz="3200" spc="-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connu, les commandes à couple calculé et par mode glissant présentent un certain degré de complexité, notamment la puissance de calcul qui leur est nécessaire, rendant difficile leur mise en</a:t>
            </a:r>
            <a:r>
              <a:rPr lang="fr-FR" sz="3200" spc="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œuvre. C’est pourquoi, la commande PID </a:t>
            </a:r>
            <a:r>
              <a:rPr lang="fr-F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tant plus beaucoup simple à implémenter et moins gourmande en puissance de calcul, est la plus répandue et</a:t>
            </a:r>
            <a:r>
              <a:rPr lang="fr-FR" sz="3200" spc="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utilisée dans l’industrie.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044743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1FC12F-DFD2-7B04-CF40-98718523CF14}"/>
              </a:ext>
            </a:extLst>
          </p:cNvPr>
          <p:cNvSpPr txBox="1"/>
          <p:nvPr/>
        </p:nvSpPr>
        <p:spPr>
          <a:xfrm>
            <a:off x="2707342" y="1997839"/>
            <a:ext cx="67773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0" b="1" dirty="0">
                <a:solidFill>
                  <a:srgbClr val="FE6E02"/>
                </a:solidFill>
              </a:rPr>
              <a:t>MERCI</a:t>
            </a:r>
            <a:endParaRPr lang="en-US" sz="18000" b="1" dirty="0">
              <a:solidFill>
                <a:srgbClr val="FE6E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42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Kuka LBR iiwa Basic Learn Module | UNSW Making">
            <a:extLst>
              <a:ext uri="{FF2B5EF4-FFF2-40B4-BE49-F238E27FC236}">
                <a16:creationId xmlns:a16="http://schemas.microsoft.com/office/drawing/2014/main" id="{9D6DDE3B-13D0-1DEB-B1B5-758573DEA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1"/>
          <a:stretch/>
        </p:blipFill>
        <p:spPr bwMode="auto">
          <a:xfrm>
            <a:off x="9308578" y="1676400"/>
            <a:ext cx="2824352" cy="5181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F5BBCAB-B3A1-6A91-AA7D-5CC865749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9925"/>
              </p:ext>
            </p:extLst>
          </p:nvPr>
        </p:nvGraphicFramePr>
        <p:xfrm>
          <a:off x="223193" y="2155888"/>
          <a:ext cx="9085385" cy="44910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0899">
                  <a:extLst>
                    <a:ext uri="{9D8B030D-6E8A-4147-A177-3AD203B41FA5}">
                      <a16:colId xmlns:a16="http://schemas.microsoft.com/office/drawing/2014/main" val="1121191316"/>
                    </a:ext>
                  </a:extLst>
                </a:gridCol>
                <a:gridCol w="1569317">
                  <a:extLst>
                    <a:ext uri="{9D8B030D-6E8A-4147-A177-3AD203B41FA5}">
                      <a16:colId xmlns:a16="http://schemas.microsoft.com/office/drawing/2014/main" val="587289269"/>
                    </a:ext>
                  </a:extLst>
                </a:gridCol>
                <a:gridCol w="1648791">
                  <a:extLst>
                    <a:ext uri="{9D8B030D-6E8A-4147-A177-3AD203B41FA5}">
                      <a16:colId xmlns:a16="http://schemas.microsoft.com/office/drawing/2014/main" val="3168787697"/>
                    </a:ext>
                  </a:extLst>
                </a:gridCol>
                <a:gridCol w="1788820">
                  <a:extLst>
                    <a:ext uri="{9D8B030D-6E8A-4147-A177-3AD203B41FA5}">
                      <a16:colId xmlns:a16="http://schemas.microsoft.com/office/drawing/2014/main" val="1829309332"/>
                    </a:ext>
                  </a:extLst>
                </a:gridCol>
                <a:gridCol w="1787558">
                  <a:extLst>
                    <a:ext uri="{9D8B030D-6E8A-4147-A177-3AD203B41FA5}">
                      <a16:colId xmlns:a16="http://schemas.microsoft.com/office/drawing/2014/main" val="594864943"/>
                    </a:ext>
                  </a:extLst>
                </a:gridCol>
              </a:tblGrid>
              <a:tr h="9920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Links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a(m)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α(rad)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d(m)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θ(rad)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640475"/>
                  </a:ext>
                </a:extLst>
              </a:tr>
              <a:tr h="4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1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α1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d1+d2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θ1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6558758"/>
                  </a:ext>
                </a:extLst>
              </a:tr>
              <a:tr h="4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2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α2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θ2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3384645"/>
                  </a:ext>
                </a:extLst>
              </a:tr>
              <a:tr h="4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3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α3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d3+d4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θ3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287903"/>
                  </a:ext>
                </a:extLst>
              </a:tr>
              <a:tr h="4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4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α4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θ4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6482942"/>
                  </a:ext>
                </a:extLst>
              </a:tr>
              <a:tr h="4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5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α5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d5+d6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θ5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2682535"/>
                  </a:ext>
                </a:extLst>
              </a:tr>
              <a:tr h="4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6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α6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θ6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0205697"/>
                  </a:ext>
                </a:extLst>
              </a:tr>
              <a:tr h="4998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7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α7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>
                          <a:effectLst/>
                        </a:rPr>
                        <a:t>d7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3200" dirty="0">
                          <a:effectLst/>
                        </a:rPr>
                        <a:t>θ7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942333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5BD7BE0A-9184-10D6-073D-E94CD4B9B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599" y="3271678"/>
            <a:ext cx="7270231" cy="73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78A97-336D-C549-CFB1-CB25A0A5BB12}"/>
              </a:ext>
            </a:extLst>
          </p:cNvPr>
          <p:cNvSpPr txBox="1"/>
          <p:nvPr/>
        </p:nvSpPr>
        <p:spPr>
          <a:xfrm>
            <a:off x="164123" y="93785"/>
            <a:ext cx="11863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A1, A3, A5 sont supposées à la même position avec les articulation A2, A4 et A6 respectivement.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7479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B1ECED-03E9-41FE-225D-A8085C226F53}"/>
                  </a:ext>
                </a:extLst>
              </p:cNvPr>
              <p:cNvSpPr txBox="1"/>
              <p:nvPr/>
            </p:nvSpPr>
            <p:spPr>
              <a:xfrm>
                <a:off x="117231" y="140676"/>
                <a:ext cx="11969261" cy="6504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fr-FR" sz="4400" b="1" u="sn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La matrice de </a:t>
                </a:r>
                <a:r>
                  <a:rPr lang="fr-FR" sz="4400" b="1" u="sng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Denavit-Hartenberg</a:t>
                </a:r>
                <a:r>
                  <a:rPr lang="fr-FR" sz="4400" b="1" u="sng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:</a:t>
                </a:r>
                <a:endParaRPr lang="en-US" sz="44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fr-F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fr-F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∗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𝛼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   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∗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𝛼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  <m:r>
                                <a:rPr lang="fr-FR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∗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𝛼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𝑎𝑖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∗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∗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𝛼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𝛼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∗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           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𝛼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               0  </m:t>
                                    </m:r>
                                  </m:e>
                                </m:mr>
                              </m:m>
                              <m:r>
                                <a:rPr lang="fr-FR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            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𝛼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          </m:t>
                                    </m:r>
                                  </m:e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𝑑𝑖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0          </m:t>
                                    </m:r>
                                  </m:e>
                                  <m:e>
                                    <m:r>
                                      <a:rPr lang="fr-FR" sz="4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fr-FR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7</m:t>
                          </m:r>
                        </m:sup>
                      </m:sSubSup>
                      <m:r>
                        <a:rPr lang="fr-FR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 =</m:t>
                      </m:r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fr-FR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∗ </m:t>
                      </m:r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2  </m:t>
                          </m:r>
                        </m:sub>
                      </m:sSub>
                      <m:r>
                        <a:rPr lang="fr-FR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fr-F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∗ </m:t>
                      </m:r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fr-F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  </m:t>
                          </m:r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  <m:r>
                        <a:rPr lang="fr-F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∗  </m:t>
                          </m:r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  <m:r>
                        <a:rPr lang="fr-F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∗  </m:t>
                          </m:r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fr-FR" sz="4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7</m:t>
                          </m:r>
                        </m:sub>
                      </m:sSub>
                      <m:r>
                        <a:rPr lang="fr-FR" sz="4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8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En raison de la taille importante des équations symboliques représentant les éléments de la matrice homogène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fr-FR" sz="28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fr-FR" sz="28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  <m:sup>
                        <m:r>
                          <a:rPr lang="fr-FR" sz="28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7</m:t>
                        </m:r>
                      </m:sup>
                    </m:sSubSup>
                  </m:oMath>
                </a14:m>
                <a:r>
                  <a:rPr lang="fr-FR" sz="28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(c.à.d. MGD) pour un robot à 7 degrés de liberté, le calcul de celle-ci s’avère long et complexe. C’est pourquoi, il a été fait à l’aide de MATLAB qui utilise des calculateurs numériques. </a:t>
                </a:r>
                <a:endParaRPr lang="en-US" sz="2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B1ECED-03E9-41FE-225D-A8085C22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31" y="140676"/>
                <a:ext cx="11969261" cy="6504025"/>
              </a:xfrm>
              <a:prstGeom prst="rect">
                <a:avLst/>
              </a:prstGeom>
              <a:blipFill>
                <a:blip r:embed="rId3"/>
                <a:stretch>
                  <a:fillRect l="-2037" t="-1031" r="-1222" b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76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6404A7-D6B8-7319-8BCB-25775E4A734C}"/>
              </a:ext>
            </a:extLst>
          </p:cNvPr>
          <p:cNvSpPr txBox="1"/>
          <p:nvPr/>
        </p:nvSpPr>
        <p:spPr>
          <a:xfrm>
            <a:off x="161730" y="210026"/>
            <a:ext cx="11866147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2) </a:t>
            </a:r>
            <a:r>
              <a:rPr lang="fr-FR" sz="5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Modèle Géométrique inverse (MGI) </a:t>
            </a:r>
          </a:p>
          <a:p>
            <a:pPr algn="just"/>
            <a:r>
              <a:rPr lang="fr-FR" sz="4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fr-FR" sz="4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fr-FR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 modèle géométrique inverse représente la relation permettant d’obtenir les coordonnées articulaires du robot en fonction des coordonnées opérationnelles.</a:t>
            </a:r>
          </a:p>
          <a:p>
            <a:pPr algn="just"/>
            <a:r>
              <a:rPr lang="fr-F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IWAA est un robot à sept degrés de liberté, ce qui le rend redondant (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fr-F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 existe une infinité de solutions). De ce fait, on fera appel à une des méthodes d’optimisation numérique, « quasi-Newton ».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56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4A4759-BF5B-9BCF-C1E2-0F8331D86C02}"/>
              </a:ext>
            </a:extLst>
          </p:cNvPr>
          <p:cNvSpPr txBox="1"/>
          <p:nvPr/>
        </p:nvSpPr>
        <p:spPr>
          <a:xfrm>
            <a:off x="161729" y="491380"/>
            <a:ext cx="11868539" cy="155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</a:pPr>
            <a:r>
              <a:rPr lang="fr-FR" sz="44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Algorithme de BFGS : </a:t>
            </a:r>
            <a:endParaRPr lang="en-US" sz="4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3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AC2250-275F-6368-ABA8-2CA5890C674A}"/>
                  </a:ext>
                </a:extLst>
              </p:cNvPr>
              <p:cNvSpPr txBox="1"/>
              <p:nvPr/>
            </p:nvSpPr>
            <p:spPr>
              <a:xfrm>
                <a:off x="161729" y="1521994"/>
                <a:ext cx="11868539" cy="45822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4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Pour N nombre d’itérations :</a:t>
                </a:r>
                <a:endParaRPr lang="en-US" sz="2400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1- Initialisation des articulations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 et la matrice Hessienne initiale B(0)</a:t>
                </a:r>
                <a:endParaRPr lang="en-US" sz="2400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2- Calcul de la valeur de la direction 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𝛻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tel que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est une fonction d’erreur entre </a:t>
                </a:r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la position désirée et la position courante.</a:t>
                </a:r>
                <a:endParaRPr lang="en-US" sz="2400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3- Mise à jour des valeurs articulations 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 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, sachant que α est un facteur qui représente le taux de changement pour chaque pas.</a:t>
                </a:r>
                <a:endParaRPr lang="en-US" sz="2400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4- Calcul de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 </m:t>
                    </m:r>
                  </m:oMath>
                </a14:m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𝛻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𝛻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5- Mise à jour de la matrice Hessienne :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+1</m:t>
                        </m:r>
                      </m:e>
                    </m:d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</m:d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e>
                        </m:d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 smtClean="0">
                                    <a:solidFill>
                                      <a:srgbClr val="0000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 smtClean="0">
                                    <a:solidFill>
                                      <a:srgbClr val="0000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e>
                        </m:d>
                      </m:den>
                    </m:f>
                  </m:oMath>
                </a14:m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− </m:t>
                    </m:r>
                    <m:f>
                      <m:f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e>
                        </m:d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e>
                        </m:d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 smtClean="0">
                                    <a:solidFill>
                                      <a:srgbClr val="0000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fr-FR" sz="240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e>
                        </m:d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fr-FR" sz="240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 Fin.</a:t>
                </a:r>
                <a:endParaRPr lang="en-US" sz="2400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AC2250-275F-6368-ABA8-2CA5890C6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29" y="1521994"/>
                <a:ext cx="11868539" cy="4582216"/>
              </a:xfrm>
              <a:prstGeom prst="rect">
                <a:avLst/>
              </a:prstGeom>
              <a:blipFill>
                <a:blip r:embed="rId2"/>
                <a:stretch>
                  <a:fillRect l="-821" t="-930" b="-26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02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1F7E9-FC1B-2F92-9C5E-75C51539E8A2}"/>
              </a:ext>
            </a:extLst>
          </p:cNvPr>
          <p:cNvSpPr txBox="1"/>
          <p:nvPr/>
        </p:nvSpPr>
        <p:spPr>
          <a:xfrm>
            <a:off x="161730" y="210026"/>
            <a:ext cx="11866147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5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fr-FR" sz="5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Modèle Dynamique Direct (MDD)</a:t>
            </a:r>
          </a:p>
          <a:p>
            <a:pPr algn="ctr"/>
            <a:endParaRPr lang="fr-FR" sz="54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Le modèle dynamique direct représente la relation entre les positions et les vitesses articulaires ainsi que les couples à appliquer aux articulations du robot pour avoir les accélérations de ces dernières. </a:t>
            </a:r>
          </a:p>
          <a:p>
            <a:pPr algn="just"/>
            <a:r>
              <a:rPr lang="fr-FR" sz="4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80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</TotalTime>
  <Words>1616</Words>
  <Application>Microsoft Office PowerPoint</Application>
  <PresentationFormat>Widescreen</PresentationFormat>
  <Paragraphs>231</Paragraphs>
  <Slides>44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Doppio One</vt:lpstr>
      <vt:lpstr>Wingdings</vt:lpstr>
      <vt:lpstr>Office Theme</vt:lpstr>
      <vt:lpstr>Modélisation et commande d’un bras manipulateur redondant avec sept degrés de liberté  « IIWA 14 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163</cp:revision>
  <dcterms:created xsi:type="dcterms:W3CDTF">2023-01-05T21:56:34Z</dcterms:created>
  <dcterms:modified xsi:type="dcterms:W3CDTF">2023-01-14T18:02:52Z</dcterms:modified>
</cp:coreProperties>
</file>